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3.jpg" ContentType="image/jpg"/>
  <Override PartName="/ppt/media/image25.jpg" ContentType="image/jpg"/>
  <Override PartName="/ppt/media/image26.jpg" ContentType="image/jpg"/>
  <Override PartName="/ppt/media/image28.jpg" ContentType="image/jpg"/>
  <Override PartName="/ppt/media/image29.jpg" ContentType="image/jpg"/>
  <Override PartName="/ppt/media/image30.jpg" ContentType="image/jpg"/>
  <Override PartName="/ppt/media/image31.jpg" ContentType="image/jpg"/>
  <Override PartName="/ppt/media/image33.jpg" ContentType="image/jpg"/>
  <Override PartName="/ppt/media/image34.jpg" ContentType="image/jpg"/>
  <Override PartName="/ppt/media/image35.jpg" ContentType="image/jpg"/>
  <Override PartName="/ppt/media/image36.jpg" ContentType="image/jpg"/>
  <Override PartName="/ppt/media/image37.jpg" ContentType="image/jpg"/>
  <Override PartName="/ppt/media/image39.jpg" ContentType="image/jpg"/>
  <Override PartName="/ppt/media/image40.jpg" ContentType="image/jpg"/>
  <Override PartName="/ppt/media/image41.jpg" ContentType="image/jpg"/>
  <Override PartName="/ppt/media/image42.jpg" ContentType="image/jpg"/>
  <Override PartName="/ppt/media/image4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2"/>
  </p:notesMasterIdLst>
  <p:sldIdLst>
    <p:sldId id="256" r:id="rId3"/>
    <p:sldId id="289" r:id="rId4"/>
    <p:sldId id="290" r:id="rId5"/>
    <p:sldId id="288" r:id="rId6"/>
    <p:sldId id="261" r:id="rId7"/>
    <p:sldId id="291" r:id="rId8"/>
    <p:sldId id="262" r:id="rId9"/>
    <p:sldId id="263" r:id="rId10"/>
    <p:sldId id="264" r:id="rId11"/>
    <p:sldId id="352" r:id="rId12"/>
    <p:sldId id="353" r:id="rId13"/>
    <p:sldId id="354" r:id="rId14"/>
    <p:sldId id="267" r:id="rId15"/>
    <p:sldId id="268" r:id="rId16"/>
    <p:sldId id="355" r:id="rId17"/>
    <p:sldId id="292" r:id="rId18"/>
    <p:sldId id="270" r:id="rId19"/>
    <p:sldId id="293" r:id="rId20"/>
    <p:sldId id="294" r:id="rId21"/>
    <p:sldId id="271" r:id="rId22"/>
    <p:sldId id="272" r:id="rId23"/>
    <p:sldId id="273" r:id="rId24"/>
    <p:sldId id="295" r:id="rId25"/>
    <p:sldId id="296" r:id="rId26"/>
    <p:sldId id="297" r:id="rId27"/>
    <p:sldId id="298" r:id="rId28"/>
    <p:sldId id="299" r:id="rId29"/>
    <p:sldId id="300" r:id="rId30"/>
    <p:sldId id="301" r:id="rId31"/>
    <p:sldId id="302" r:id="rId32"/>
    <p:sldId id="372" r:id="rId33"/>
    <p:sldId id="305" r:id="rId34"/>
    <p:sldId id="304" r:id="rId35"/>
    <p:sldId id="277" r:id="rId36"/>
    <p:sldId id="278" r:id="rId37"/>
    <p:sldId id="280" r:id="rId38"/>
    <p:sldId id="279" r:id="rId39"/>
    <p:sldId id="281" r:id="rId40"/>
    <p:sldId id="285" r:id="rId41"/>
    <p:sldId id="257" r:id="rId42"/>
    <p:sldId id="320" r:id="rId43"/>
    <p:sldId id="342" r:id="rId44"/>
    <p:sldId id="343" r:id="rId45"/>
    <p:sldId id="349" r:id="rId46"/>
    <p:sldId id="345" r:id="rId47"/>
    <p:sldId id="265" r:id="rId48"/>
    <p:sldId id="266" r:id="rId49"/>
    <p:sldId id="324" r:id="rId50"/>
    <p:sldId id="327" r:id="rId51"/>
    <p:sldId id="274" r:id="rId52"/>
    <p:sldId id="260" r:id="rId53"/>
    <p:sldId id="276" r:id="rId54"/>
    <p:sldId id="328" r:id="rId55"/>
    <p:sldId id="275" r:id="rId56"/>
    <p:sldId id="331" r:id="rId57"/>
    <p:sldId id="336" r:id="rId58"/>
    <p:sldId id="339" r:id="rId59"/>
    <p:sldId id="269" r:id="rId60"/>
    <p:sldId id="35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 userDrawn="1">
          <p15:clr>
            <a:srgbClr val="A4A3A4"/>
          </p15:clr>
        </p15:guide>
        <p15:guide id="2" pos="30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9B41"/>
    <a:srgbClr val="2A2A28"/>
    <a:srgbClr val="FFAE4A"/>
    <a:srgbClr val="8ACD70"/>
    <a:srgbClr val="FFDB41"/>
    <a:srgbClr val="3BB5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29"/>
  </p:normalViewPr>
  <p:slideViewPr>
    <p:cSldViewPr snapToGrid="0" snapToObjects="1" showGuides="1">
      <p:cViewPr varScale="1">
        <p:scale>
          <a:sx n="116" d="100"/>
          <a:sy n="116" d="100"/>
        </p:scale>
        <p:origin x="474" y="114"/>
      </p:cViewPr>
      <p:guideLst>
        <p:guide orient="horz" pos="264"/>
        <p:guide pos="30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34A2D-D34C-40B4-B3E4-681691149D39}" type="datetimeFigureOut">
              <a:rPr lang="en-US" smtClean="0"/>
              <a:t>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A6E7D-F290-4701-B3E1-EFEE18002D16}" type="slidenum">
              <a:rPr lang="en-US" smtClean="0"/>
              <a:t>‹#›</a:t>
            </a:fld>
            <a:endParaRPr lang="en-US"/>
          </a:p>
        </p:txBody>
      </p:sp>
    </p:spTree>
    <p:extLst>
      <p:ext uri="{BB962C8B-B14F-4D97-AF65-F5344CB8AC3E}">
        <p14:creationId xmlns:p14="http://schemas.microsoft.com/office/powerpoint/2010/main" val="350200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8018" name="Rectangle 2"/>
          <p:cNvSpPr>
            <a:spLocks noGrp="1" noRot="1" noChangeAspect="1" noChangeArrowheads="1" noTextEdit="1"/>
          </p:cNvSpPr>
          <p:nvPr>
            <p:ph type="sldImg"/>
          </p:nvPr>
        </p:nvSpPr>
        <p:spPr>
          <a:xfrm>
            <a:off x="457200" y="720725"/>
            <a:ext cx="6400800" cy="3600450"/>
          </a:xfrm>
          <a:ln/>
        </p:spPr>
      </p:sp>
      <p:sp>
        <p:nvSpPr>
          <p:cNvPr id="2518019" name="Rectangle 3"/>
          <p:cNvSpPr>
            <a:spLocks noGrp="1" noChangeArrowheads="1"/>
          </p:cNvSpPr>
          <p:nvPr>
            <p:ph type="body" idx="1"/>
          </p:nvPr>
        </p:nvSpPr>
        <p:spPr>
          <a:xfrm>
            <a:off x="731520" y="4561226"/>
            <a:ext cx="5852160" cy="4320212"/>
          </a:xfrm>
        </p:spPr>
        <p:txBody>
          <a:bodyPr/>
          <a:lstStyle/>
          <a:p>
            <a:endParaRPr lang="en-US" dirty="0"/>
          </a:p>
        </p:txBody>
      </p:sp>
    </p:spTree>
    <p:extLst>
      <p:ext uri="{BB962C8B-B14F-4D97-AF65-F5344CB8AC3E}">
        <p14:creationId xmlns:p14="http://schemas.microsoft.com/office/powerpoint/2010/main" val="322580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8018" name="Rectangle 2"/>
          <p:cNvSpPr>
            <a:spLocks noGrp="1" noRot="1" noChangeAspect="1" noChangeArrowheads="1" noTextEdit="1"/>
          </p:cNvSpPr>
          <p:nvPr>
            <p:ph type="sldImg"/>
          </p:nvPr>
        </p:nvSpPr>
        <p:spPr>
          <a:xfrm>
            <a:off x="457200" y="720725"/>
            <a:ext cx="6400800" cy="3600450"/>
          </a:xfrm>
          <a:ln/>
        </p:spPr>
      </p:sp>
      <p:sp>
        <p:nvSpPr>
          <p:cNvPr id="2518019" name="Rectangle 3"/>
          <p:cNvSpPr>
            <a:spLocks noGrp="1" noChangeArrowheads="1"/>
          </p:cNvSpPr>
          <p:nvPr>
            <p:ph type="body" idx="1"/>
          </p:nvPr>
        </p:nvSpPr>
        <p:spPr>
          <a:xfrm>
            <a:off x="731520" y="4561226"/>
            <a:ext cx="5852160" cy="4320212"/>
          </a:xfrm>
        </p:spPr>
        <p:txBody>
          <a:bodyPr/>
          <a:lstStyle/>
          <a:p>
            <a:endParaRPr lang="en-US" dirty="0"/>
          </a:p>
        </p:txBody>
      </p:sp>
    </p:spTree>
    <p:extLst>
      <p:ext uri="{BB962C8B-B14F-4D97-AF65-F5344CB8AC3E}">
        <p14:creationId xmlns:p14="http://schemas.microsoft.com/office/powerpoint/2010/main" val="2986022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8018" name="Rectangle 2"/>
          <p:cNvSpPr>
            <a:spLocks noGrp="1" noRot="1" noChangeAspect="1" noChangeArrowheads="1" noTextEdit="1"/>
          </p:cNvSpPr>
          <p:nvPr>
            <p:ph type="sldImg"/>
          </p:nvPr>
        </p:nvSpPr>
        <p:spPr>
          <a:xfrm>
            <a:off x="457200" y="720725"/>
            <a:ext cx="6400800" cy="3600450"/>
          </a:xfrm>
          <a:ln/>
        </p:spPr>
      </p:sp>
      <p:sp>
        <p:nvSpPr>
          <p:cNvPr id="2518019" name="Rectangle 3"/>
          <p:cNvSpPr>
            <a:spLocks noGrp="1" noChangeArrowheads="1"/>
          </p:cNvSpPr>
          <p:nvPr>
            <p:ph type="body" idx="1"/>
          </p:nvPr>
        </p:nvSpPr>
        <p:spPr>
          <a:xfrm>
            <a:off x="731520" y="4561226"/>
            <a:ext cx="5852160" cy="4320212"/>
          </a:xfrm>
        </p:spPr>
        <p:txBody>
          <a:bodyPr/>
          <a:lstStyle/>
          <a:p>
            <a:endParaRPr lang="en-US" dirty="0"/>
          </a:p>
        </p:txBody>
      </p:sp>
    </p:spTree>
    <p:extLst>
      <p:ext uri="{BB962C8B-B14F-4D97-AF65-F5344CB8AC3E}">
        <p14:creationId xmlns:p14="http://schemas.microsoft.com/office/powerpoint/2010/main" val="31710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0066" name="Rectangle 2"/>
          <p:cNvSpPr>
            <a:spLocks noGrp="1" noRot="1" noChangeAspect="1" noChangeArrowheads="1" noTextEdit="1"/>
          </p:cNvSpPr>
          <p:nvPr>
            <p:ph type="sldImg"/>
          </p:nvPr>
        </p:nvSpPr>
        <p:spPr>
          <a:xfrm>
            <a:off x="457200" y="720725"/>
            <a:ext cx="6400800" cy="3600450"/>
          </a:xfrm>
          <a:ln/>
        </p:spPr>
      </p:sp>
      <p:sp>
        <p:nvSpPr>
          <p:cNvPr id="2520067" name="Rectangle 3"/>
          <p:cNvSpPr>
            <a:spLocks noGrp="1" noChangeArrowheads="1"/>
          </p:cNvSpPr>
          <p:nvPr>
            <p:ph type="body" idx="1"/>
          </p:nvPr>
        </p:nvSpPr>
        <p:spPr>
          <a:xfrm>
            <a:off x="731520" y="4561226"/>
            <a:ext cx="5852160" cy="4320212"/>
          </a:xfrm>
        </p:spPr>
        <p:txBody>
          <a:bodyPr/>
          <a:lstStyle/>
          <a:p>
            <a:endParaRPr lang="en-US" dirty="0"/>
          </a:p>
        </p:txBody>
      </p:sp>
    </p:spTree>
    <p:extLst>
      <p:ext uri="{BB962C8B-B14F-4D97-AF65-F5344CB8AC3E}">
        <p14:creationId xmlns:p14="http://schemas.microsoft.com/office/powerpoint/2010/main" val="2163499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DCEEFD-892B-3C48-A155-131335E325A5}" type="slidenum">
              <a:rPr kumimoji="0" lang="en-US" sz="1200" b="0" i="0" u="none" strike="noStrike" kern="1200" cap="none" spc="0" normalizeH="0" baseline="0" noProof="0" smtClean="0">
                <a:ln>
                  <a:noFill/>
                </a:ln>
                <a:solidFill>
                  <a:prstClr val="black"/>
                </a:solidFill>
                <a:effectLst/>
                <a:uLnTx/>
                <a:uFillTx/>
                <a:latin typeface="HelveticaNeueLT Std L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HelveticaNeueLT Std Lt" pitchFamily="34" charset="0"/>
              <a:ea typeface="+mn-ea"/>
              <a:cs typeface="+mn-cs"/>
            </a:endParaRPr>
          </a:p>
        </p:txBody>
      </p:sp>
    </p:spTree>
    <p:extLst>
      <p:ext uri="{BB962C8B-B14F-4D97-AF65-F5344CB8AC3E}">
        <p14:creationId xmlns:p14="http://schemas.microsoft.com/office/powerpoint/2010/main" val="218369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0C1F-D900-0E40-8807-2A227C364B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9B60FC-4793-9344-970C-5AB85EA2F3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A72945-CEAF-BD48-8433-10C8DB9ED9D1}"/>
              </a:ext>
            </a:extLst>
          </p:cNvPr>
          <p:cNvSpPr>
            <a:spLocks noGrp="1"/>
          </p:cNvSpPr>
          <p:nvPr>
            <p:ph type="dt" sz="half" idx="10"/>
          </p:nvPr>
        </p:nvSpPr>
        <p:spPr/>
        <p:txBody>
          <a:bodyPr/>
          <a:lstStyle/>
          <a:p>
            <a:fld id="{ADA4DC46-28A1-A54C-8D73-C53C9795570E}" type="datetimeFigureOut">
              <a:rPr lang="en-US" smtClean="0"/>
              <a:t>1/20/2023</a:t>
            </a:fld>
            <a:endParaRPr lang="en-US"/>
          </a:p>
        </p:txBody>
      </p:sp>
      <p:sp>
        <p:nvSpPr>
          <p:cNvPr id="5" name="Footer Placeholder 4">
            <a:extLst>
              <a:ext uri="{FF2B5EF4-FFF2-40B4-BE49-F238E27FC236}">
                <a16:creationId xmlns:a16="http://schemas.microsoft.com/office/drawing/2014/main" id="{EA80EBBB-28D7-6E4C-A267-8BA44E951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5F121-0FC8-AA4D-AC71-C725C9E12B17}"/>
              </a:ext>
            </a:extLst>
          </p:cNvPr>
          <p:cNvSpPr>
            <a:spLocks noGrp="1"/>
          </p:cNvSpPr>
          <p:nvPr>
            <p:ph type="sldNum" sz="quarter" idx="12"/>
          </p:nvPr>
        </p:nvSpPr>
        <p:spPr/>
        <p:txBody>
          <a:bodyPr/>
          <a:lstStyle/>
          <a:p>
            <a:fld id="{C22056C1-EF78-E149-B8E7-7158DE546797}" type="slidenum">
              <a:rPr lang="en-US" smtClean="0"/>
              <a:t>‹#›</a:t>
            </a:fld>
            <a:endParaRPr lang="en-US"/>
          </a:p>
        </p:txBody>
      </p:sp>
    </p:spTree>
    <p:extLst>
      <p:ext uri="{BB962C8B-B14F-4D97-AF65-F5344CB8AC3E}">
        <p14:creationId xmlns:p14="http://schemas.microsoft.com/office/powerpoint/2010/main" val="93120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5DF0-9871-DF40-BCF7-4061FDD66E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243428-AD1C-3C49-844B-884D64F85C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1AFB7-74A0-B24E-9FE5-FC0268EAA32A}"/>
              </a:ext>
            </a:extLst>
          </p:cNvPr>
          <p:cNvSpPr>
            <a:spLocks noGrp="1"/>
          </p:cNvSpPr>
          <p:nvPr>
            <p:ph type="dt" sz="half" idx="10"/>
          </p:nvPr>
        </p:nvSpPr>
        <p:spPr/>
        <p:txBody>
          <a:bodyPr/>
          <a:lstStyle/>
          <a:p>
            <a:fld id="{ADA4DC46-28A1-A54C-8D73-C53C9795570E}" type="datetimeFigureOut">
              <a:rPr lang="en-US" smtClean="0"/>
              <a:t>1/20/2023</a:t>
            </a:fld>
            <a:endParaRPr lang="en-US"/>
          </a:p>
        </p:txBody>
      </p:sp>
      <p:sp>
        <p:nvSpPr>
          <p:cNvPr id="5" name="Footer Placeholder 4">
            <a:extLst>
              <a:ext uri="{FF2B5EF4-FFF2-40B4-BE49-F238E27FC236}">
                <a16:creationId xmlns:a16="http://schemas.microsoft.com/office/drawing/2014/main" id="{24738341-7292-574A-A117-0B513719C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32FF0-0AEE-7B41-ADE6-047B313FDF66}"/>
              </a:ext>
            </a:extLst>
          </p:cNvPr>
          <p:cNvSpPr>
            <a:spLocks noGrp="1"/>
          </p:cNvSpPr>
          <p:nvPr>
            <p:ph type="sldNum" sz="quarter" idx="12"/>
          </p:nvPr>
        </p:nvSpPr>
        <p:spPr/>
        <p:txBody>
          <a:bodyPr/>
          <a:lstStyle/>
          <a:p>
            <a:fld id="{C22056C1-EF78-E149-B8E7-7158DE546797}" type="slidenum">
              <a:rPr lang="en-US" smtClean="0"/>
              <a:t>‹#›</a:t>
            </a:fld>
            <a:endParaRPr lang="en-US"/>
          </a:p>
        </p:txBody>
      </p:sp>
    </p:spTree>
    <p:extLst>
      <p:ext uri="{BB962C8B-B14F-4D97-AF65-F5344CB8AC3E}">
        <p14:creationId xmlns:p14="http://schemas.microsoft.com/office/powerpoint/2010/main" val="399674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58039-6F1D-FF44-9A66-23556B271A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F0EB81-A041-1442-B567-82FA39C628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F23A7-C494-A740-8558-B9E38962DD67}"/>
              </a:ext>
            </a:extLst>
          </p:cNvPr>
          <p:cNvSpPr>
            <a:spLocks noGrp="1"/>
          </p:cNvSpPr>
          <p:nvPr>
            <p:ph type="dt" sz="half" idx="10"/>
          </p:nvPr>
        </p:nvSpPr>
        <p:spPr/>
        <p:txBody>
          <a:bodyPr/>
          <a:lstStyle/>
          <a:p>
            <a:fld id="{ADA4DC46-28A1-A54C-8D73-C53C9795570E}" type="datetimeFigureOut">
              <a:rPr lang="en-US" smtClean="0"/>
              <a:t>1/20/2023</a:t>
            </a:fld>
            <a:endParaRPr lang="en-US"/>
          </a:p>
        </p:txBody>
      </p:sp>
      <p:sp>
        <p:nvSpPr>
          <p:cNvPr id="5" name="Footer Placeholder 4">
            <a:extLst>
              <a:ext uri="{FF2B5EF4-FFF2-40B4-BE49-F238E27FC236}">
                <a16:creationId xmlns:a16="http://schemas.microsoft.com/office/drawing/2014/main" id="{17C1C3F5-A00F-2842-8FD2-71EE981C6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28C5E-9ACD-3C4B-91B6-613CCC37661E}"/>
              </a:ext>
            </a:extLst>
          </p:cNvPr>
          <p:cNvSpPr>
            <a:spLocks noGrp="1"/>
          </p:cNvSpPr>
          <p:nvPr>
            <p:ph type="sldNum" sz="quarter" idx="12"/>
          </p:nvPr>
        </p:nvSpPr>
        <p:spPr/>
        <p:txBody>
          <a:bodyPr/>
          <a:lstStyle/>
          <a:p>
            <a:fld id="{C22056C1-EF78-E149-B8E7-7158DE546797}" type="slidenum">
              <a:rPr lang="en-US" smtClean="0"/>
              <a:t>‹#›</a:t>
            </a:fld>
            <a:endParaRPr lang="en-US"/>
          </a:p>
        </p:txBody>
      </p:sp>
    </p:spTree>
    <p:extLst>
      <p:ext uri="{BB962C8B-B14F-4D97-AF65-F5344CB8AC3E}">
        <p14:creationId xmlns:p14="http://schemas.microsoft.com/office/powerpoint/2010/main" val="125673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9892F70-F11A-2144-9A6C-F8D24AEBE0DE}" type="datetime1">
              <a:rPr lang="en-US" smtClean="0"/>
              <a:t>1/20/2023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21356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EEAB477-FE74-9B49-AAF9-C6E1468699D8}" type="datetime1">
              <a:rPr lang="en-US" smtClean="0"/>
              <a:t>1/20/2023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15758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3C97C19-CC40-1344-9473-CE76B48197BA}" type="datetime1">
              <a:rPr lang="en-US" smtClean="0"/>
              <a:t>1/20/2023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83662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CAD7C039-1B22-404A-BB6F-D90BC1C69AEC}" type="datetime1">
              <a:rPr lang="en-US" smtClean="0"/>
              <a:t>1/20/2023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05742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627B7F5-C8DB-B947-8CA1-CF657A38316D}" type="datetime1">
              <a:rPr lang="en-US" smtClean="0"/>
              <a:t>1/20/2023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724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A1D9-5E12-C04F-B69B-31A539F2F8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211E69-7BB1-6D4F-83E5-E143B22DA7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36854-1DBE-D944-9B58-8A43E98FC172}"/>
              </a:ext>
            </a:extLst>
          </p:cNvPr>
          <p:cNvSpPr>
            <a:spLocks noGrp="1"/>
          </p:cNvSpPr>
          <p:nvPr>
            <p:ph type="dt" sz="half" idx="10"/>
          </p:nvPr>
        </p:nvSpPr>
        <p:spPr/>
        <p:txBody>
          <a:bodyPr/>
          <a:lstStyle/>
          <a:p>
            <a:fld id="{ADA4DC46-28A1-A54C-8D73-C53C9795570E}" type="datetimeFigureOut">
              <a:rPr lang="en-US" smtClean="0"/>
              <a:t>1/20/2023</a:t>
            </a:fld>
            <a:endParaRPr lang="en-US"/>
          </a:p>
        </p:txBody>
      </p:sp>
      <p:sp>
        <p:nvSpPr>
          <p:cNvPr id="5" name="Footer Placeholder 4">
            <a:extLst>
              <a:ext uri="{FF2B5EF4-FFF2-40B4-BE49-F238E27FC236}">
                <a16:creationId xmlns:a16="http://schemas.microsoft.com/office/drawing/2014/main" id="{33EE6321-3F0D-C547-BD2D-917E3B019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232D1-CF4E-944B-A5C8-3E5537712F4A}"/>
              </a:ext>
            </a:extLst>
          </p:cNvPr>
          <p:cNvSpPr>
            <a:spLocks noGrp="1"/>
          </p:cNvSpPr>
          <p:nvPr>
            <p:ph type="sldNum" sz="quarter" idx="12"/>
          </p:nvPr>
        </p:nvSpPr>
        <p:spPr/>
        <p:txBody>
          <a:bodyPr/>
          <a:lstStyle/>
          <a:p>
            <a:fld id="{C22056C1-EF78-E149-B8E7-7158DE546797}" type="slidenum">
              <a:rPr lang="en-US" smtClean="0"/>
              <a:t>‹#›</a:t>
            </a:fld>
            <a:endParaRPr lang="en-US"/>
          </a:p>
        </p:txBody>
      </p:sp>
    </p:spTree>
    <p:extLst>
      <p:ext uri="{BB962C8B-B14F-4D97-AF65-F5344CB8AC3E}">
        <p14:creationId xmlns:p14="http://schemas.microsoft.com/office/powerpoint/2010/main" val="2381609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97B1C-FE7F-8A41-94B3-D60E89A31B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DC9D95-835A-754B-89E1-27C06733B9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30D1B6-5ADA-464F-986E-0D9045AAD17F}"/>
              </a:ext>
            </a:extLst>
          </p:cNvPr>
          <p:cNvSpPr>
            <a:spLocks noGrp="1"/>
          </p:cNvSpPr>
          <p:nvPr>
            <p:ph type="dt" sz="half" idx="10"/>
          </p:nvPr>
        </p:nvSpPr>
        <p:spPr/>
        <p:txBody>
          <a:bodyPr/>
          <a:lstStyle/>
          <a:p>
            <a:fld id="{ADA4DC46-28A1-A54C-8D73-C53C9795570E}" type="datetimeFigureOut">
              <a:rPr lang="en-US" smtClean="0"/>
              <a:t>1/20/2023</a:t>
            </a:fld>
            <a:endParaRPr lang="en-US"/>
          </a:p>
        </p:txBody>
      </p:sp>
      <p:sp>
        <p:nvSpPr>
          <p:cNvPr id="5" name="Footer Placeholder 4">
            <a:extLst>
              <a:ext uri="{FF2B5EF4-FFF2-40B4-BE49-F238E27FC236}">
                <a16:creationId xmlns:a16="http://schemas.microsoft.com/office/drawing/2014/main" id="{C5BE20EC-F0AD-1048-B746-5C9B6E503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2DD38-20FC-F34C-8CE4-4EF2A610C63D}"/>
              </a:ext>
            </a:extLst>
          </p:cNvPr>
          <p:cNvSpPr>
            <a:spLocks noGrp="1"/>
          </p:cNvSpPr>
          <p:nvPr>
            <p:ph type="sldNum" sz="quarter" idx="12"/>
          </p:nvPr>
        </p:nvSpPr>
        <p:spPr/>
        <p:txBody>
          <a:bodyPr/>
          <a:lstStyle/>
          <a:p>
            <a:fld id="{C22056C1-EF78-E149-B8E7-7158DE546797}" type="slidenum">
              <a:rPr lang="en-US" smtClean="0"/>
              <a:t>‹#›</a:t>
            </a:fld>
            <a:endParaRPr lang="en-US"/>
          </a:p>
        </p:txBody>
      </p:sp>
    </p:spTree>
    <p:extLst>
      <p:ext uri="{BB962C8B-B14F-4D97-AF65-F5344CB8AC3E}">
        <p14:creationId xmlns:p14="http://schemas.microsoft.com/office/powerpoint/2010/main" val="230865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ADA09-8974-2144-9EEB-96D792FE0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762AE9-AB98-BB41-B4DA-348CA485ED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A5895F-6083-1943-A6F9-9477CB8C1C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5C8CBD-2AAC-414F-9FBD-AFAD429FE7ED}"/>
              </a:ext>
            </a:extLst>
          </p:cNvPr>
          <p:cNvSpPr>
            <a:spLocks noGrp="1"/>
          </p:cNvSpPr>
          <p:nvPr>
            <p:ph type="dt" sz="half" idx="10"/>
          </p:nvPr>
        </p:nvSpPr>
        <p:spPr/>
        <p:txBody>
          <a:bodyPr/>
          <a:lstStyle/>
          <a:p>
            <a:fld id="{ADA4DC46-28A1-A54C-8D73-C53C9795570E}" type="datetimeFigureOut">
              <a:rPr lang="en-US" smtClean="0"/>
              <a:t>1/20/2023</a:t>
            </a:fld>
            <a:endParaRPr lang="en-US"/>
          </a:p>
        </p:txBody>
      </p:sp>
      <p:sp>
        <p:nvSpPr>
          <p:cNvPr id="6" name="Footer Placeholder 5">
            <a:extLst>
              <a:ext uri="{FF2B5EF4-FFF2-40B4-BE49-F238E27FC236}">
                <a16:creationId xmlns:a16="http://schemas.microsoft.com/office/drawing/2014/main" id="{BDA2263A-D99A-AA48-996A-09C4207553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B35C40-34D5-6A45-AC22-C40892D9EAF0}"/>
              </a:ext>
            </a:extLst>
          </p:cNvPr>
          <p:cNvSpPr>
            <a:spLocks noGrp="1"/>
          </p:cNvSpPr>
          <p:nvPr>
            <p:ph type="sldNum" sz="quarter" idx="12"/>
          </p:nvPr>
        </p:nvSpPr>
        <p:spPr/>
        <p:txBody>
          <a:bodyPr/>
          <a:lstStyle/>
          <a:p>
            <a:fld id="{C22056C1-EF78-E149-B8E7-7158DE546797}" type="slidenum">
              <a:rPr lang="en-US" smtClean="0"/>
              <a:t>‹#›</a:t>
            </a:fld>
            <a:endParaRPr lang="en-US"/>
          </a:p>
        </p:txBody>
      </p:sp>
    </p:spTree>
    <p:extLst>
      <p:ext uri="{BB962C8B-B14F-4D97-AF65-F5344CB8AC3E}">
        <p14:creationId xmlns:p14="http://schemas.microsoft.com/office/powerpoint/2010/main" val="1716562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B8B2-473B-3A46-9A8A-94D6D803E8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900E28-816F-C848-93F7-21165D8B59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31B082-68A3-2D42-B288-273ABFD638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49ECE8-FE72-DA47-9C29-4A81F4BDF9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B4834F-56FC-0A45-8613-AFB793E384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CB8A7-8CE8-E841-9D1A-12F7D81FDDE2}"/>
              </a:ext>
            </a:extLst>
          </p:cNvPr>
          <p:cNvSpPr>
            <a:spLocks noGrp="1"/>
          </p:cNvSpPr>
          <p:nvPr>
            <p:ph type="dt" sz="half" idx="10"/>
          </p:nvPr>
        </p:nvSpPr>
        <p:spPr/>
        <p:txBody>
          <a:bodyPr/>
          <a:lstStyle/>
          <a:p>
            <a:fld id="{ADA4DC46-28A1-A54C-8D73-C53C9795570E}" type="datetimeFigureOut">
              <a:rPr lang="en-US" smtClean="0"/>
              <a:t>1/20/2023</a:t>
            </a:fld>
            <a:endParaRPr lang="en-US"/>
          </a:p>
        </p:txBody>
      </p:sp>
      <p:sp>
        <p:nvSpPr>
          <p:cNvPr id="8" name="Footer Placeholder 7">
            <a:extLst>
              <a:ext uri="{FF2B5EF4-FFF2-40B4-BE49-F238E27FC236}">
                <a16:creationId xmlns:a16="http://schemas.microsoft.com/office/drawing/2014/main" id="{E7C8AA22-62B4-6449-A6FA-1ACA6260F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7EFE1B-B5AE-3044-B6EE-7395471388AE}"/>
              </a:ext>
            </a:extLst>
          </p:cNvPr>
          <p:cNvSpPr>
            <a:spLocks noGrp="1"/>
          </p:cNvSpPr>
          <p:nvPr>
            <p:ph type="sldNum" sz="quarter" idx="12"/>
          </p:nvPr>
        </p:nvSpPr>
        <p:spPr/>
        <p:txBody>
          <a:bodyPr/>
          <a:lstStyle/>
          <a:p>
            <a:fld id="{C22056C1-EF78-E149-B8E7-7158DE546797}" type="slidenum">
              <a:rPr lang="en-US" smtClean="0"/>
              <a:t>‹#›</a:t>
            </a:fld>
            <a:endParaRPr lang="en-US"/>
          </a:p>
        </p:txBody>
      </p:sp>
    </p:spTree>
    <p:extLst>
      <p:ext uri="{BB962C8B-B14F-4D97-AF65-F5344CB8AC3E}">
        <p14:creationId xmlns:p14="http://schemas.microsoft.com/office/powerpoint/2010/main" val="300540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152D8-8428-4E4F-A835-0AFE6CD40A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1C3A43-CFD6-704E-8437-27EC70C9C166}"/>
              </a:ext>
            </a:extLst>
          </p:cNvPr>
          <p:cNvSpPr>
            <a:spLocks noGrp="1"/>
          </p:cNvSpPr>
          <p:nvPr>
            <p:ph type="dt" sz="half" idx="10"/>
          </p:nvPr>
        </p:nvSpPr>
        <p:spPr/>
        <p:txBody>
          <a:bodyPr/>
          <a:lstStyle/>
          <a:p>
            <a:fld id="{ADA4DC46-28A1-A54C-8D73-C53C9795570E}" type="datetimeFigureOut">
              <a:rPr lang="en-US" smtClean="0"/>
              <a:t>1/20/2023</a:t>
            </a:fld>
            <a:endParaRPr lang="en-US"/>
          </a:p>
        </p:txBody>
      </p:sp>
      <p:sp>
        <p:nvSpPr>
          <p:cNvPr id="4" name="Footer Placeholder 3">
            <a:extLst>
              <a:ext uri="{FF2B5EF4-FFF2-40B4-BE49-F238E27FC236}">
                <a16:creationId xmlns:a16="http://schemas.microsoft.com/office/drawing/2014/main" id="{0C817567-8DA7-4A4E-9378-FCBC4EC907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EEEFA2-F46D-4242-B279-2D11167C4388}"/>
              </a:ext>
            </a:extLst>
          </p:cNvPr>
          <p:cNvSpPr>
            <a:spLocks noGrp="1"/>
          </p:cNvSpPr>
          <p:nvPr>
            <p:ph type="sldNum" sz="quarter" idx="12"/>
          </p:nvPr>
        </p:nvSpPr>
        <p:spPr/>
        <p:txBody>
          <a:bodyPr/>
          <a:lstStyle/>
          <a:p>
            <a:fld id="{C22056C1-EF78-E149-B8E7-7158DE546797}" type="slidenum">
              <a:rPr lang="en-US" smtClean="0"/>
              <a:t>‹#›</a:t>
            </a:fld>
            <a:endParaRPr lang="en-US"/>
          </a:p>
        </p:txBody>
      </p:sp>
    </p:spTree>
    <p:extLst>
      <p:ext uri="{BB962C8B-B14F-4D97-AF65-F5344CB8AC3E}">
        <p14:creationId xmlns:p14="http://schemas.microsoft.com/office/powerpoint/2010/main" val="395556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0CA98E-B4DE-C14F-825C-00341E8FF2AE}"/>
              </a:ext>
            </a:extLst>
          </p:cNvPr>
          <p:cNvSpPr>
            <a:spLocks noGrp="1"/>
          </p:cNvSpPr>
          <p:nvPr>
            <p:ph type="dt" sz="half" idx="10"/>
          </p:nvPr>
        </p:nvSpPr>
        <p:spPr/>
        <p:txBody>
          <a:bodyPr/>
          <a:lstStyle/>
          <a:p>
            <a:fld id="{ADA4DC46-28A1-A54C-8D73-C53C9795570E}" type="datetimeFigureOut">
              <a:rPr lang="en-US" smtClean="0"/>
              <a:t>1/20/2023</a:t>
            </a:fld>
            <a:endParaRPr lang="en-US"/>
          </a:p>
        </p:txBody>
      </p:sp>
      <p:sp>
        <p:nvSpPr>
          <p:cNvPr id="3" name="Footer Placeholder 2">
            <a:extLst>
              <a:ext uri="{FF2B5EF4-FFF2-40B4-BE49-F238E27FC236}">
                <a16:creationId xmlns:a16="http://schemas.microsoft.com/office/drawing/2014/main" id="{5AE75304-9F09-D641-9F14-594CEDF3C8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8FC729-0FE4-1947-9E9C-A96C2E22CE69}"/>
              </a:ext>
            </a:extLst>
          </p:cNvPr>
          <p:cNvSpPr>
            <a:spLocks noGrp="1"/>
          </p:cNvSpPr>
          <p:nvPr>
            <p:ph type="sldNum" sz="quarter" idx="12"/>
          </p:nvPr>
        </p:nvSpPr>
        <p:spPr/>
        <p:txBody>
          <a:bodyPr/>
          <a:lstStyle/>
          <a:p>
            <a:fld id="{C22056C1-EF78-E149-B8E7-7158DE546797}" type="slidenum">
              <a:rPr lang="en-US" smtClean="0"/>
              <a:t>‹#›</a:t>
            </a:fld>
            <a:endParaRPr lang="en-US"/>
          </a:p>
        </p:txBody>
      </p:sp>
    </p:spTree>
    <p:extLst>
      <p:ext uri="{BB962C8B-B14F-4D97-AF65-F5344CB8AC3E}">
        <p14:creationId xmlns:p14="http://schemas.microsoft.com/office/powerpoint/2010/main" val="369364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B8F4-4D8C-B446-BBBA-75FFE6E237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549D7-BB88-5F42-9CFB-582F2685A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D089DD-E59B-C94B-9899-745A4A796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8B555E-D3AA-1748-8EBF-4859E54D1DA8}"/>
              </a:ext>
            </a:extLst>
          </p:cNvPr>
          <p:cNvSpPr>
            <a:spLocks noGrp="1"/>
          </p:cNvSpPr>
          <p:nvPr>
            <p:ph type="dt" sz="half" idx="10"/>
          </p:nvPr>
        </p:nvSpPr>
        <p:spPr/>
        <p:txBody>
          <a:bodyPr/>
          <a:lstStyle/>
          <a:p>
            <a:fld id="{ADA4DC46-28A1-A54C-8D73-C53C9795570E}" type="datetimeFigureOut">
              <a:rPr lang="en-US" smtClean="0"/>
              <a:t>1/20/2023</a:t>
            </a:fld>
            <a:endParaRPr lang="en-US"/>
          </a:p>
        </p:txBody>
      </p:sp>
      <p:sp>
        <p:nvSpPr>
          <p:cNvPr id="6" name="Footer Placeholder 5">
            <a:extLst>
              <a:ext uri="{FF2B5EF4-FFF2-40B4-BE49-F238E27FC236}">
                <a16:creationId xmlns:a16="http://schemas.microsoft.com/office/drawing/2014/main" id="{219B5990-F6FA-564D-BECB-EF20112BB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BF919-B2C7-7445-A181-182825909E02}"/>
              </a:ext>
            </a:extLst>
          </p:cNvPr>
          <p:cNvSpPr>
            <a:spLocks noGrp="1"/>
          </p:cNvSpPr>
          <p:nvPr>
            <p:ph type="sldNum" sz="quarter" idx="12"/>
          </p:nvPr>
        </p:nvSpPr>
        <p:spPr/>
        <p:txBody>
          <a:bodyPr/>
          <a:lstStyle/>
          <a:p>
            <a:fld id="{C22056C1-EF78-E149-B8E7-7158DE546797}" type="slidenum">
              <a:rPr lang="en-US" smtClean="0"/>
              <a:t>‹#›</a:t>
            </a:fld>
            <a:endParaRPr lang="en-US"/>
          </a:p>
        </p:txBody>
      </p:sp>
    </p:spTree>
    <p:extLst>
      <p:ext uri="{BB962C8B-B14F-4D97-AF65-F5344CB8AC3E}">
        <p14:creationId xmlns:p14="http://schemas.microsoft.com/office/powerpoint/2010/main" val="1879668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BF145-F61E-9C48-9D92-1E235D7680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AE1AF6-17F2-1644-BB7A-2603212F4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D71C4D-6A23-8541-B516-3999C3294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EDA23B-CC74-0345-A2C5-954C23E8849B}"/>
              </a:ext>
            </a:extLst>
          </p:cNvPr>
          <p:cNvSpPr>
            <a:spLocks noGrp="1"/>
          </p:cNvSpPr>
          <p:nvPr>
            <p:ph type="dt" sz="half" idx="10"/>
          </p:nvPr>
        </p:nvSpPr>
        <p:spPr/>
        <p:txBody>
          <a:bodyPr/>
          <a:lstStyle/>
          <a:p>
            <a:fld id="{ADA4DC46-28A1-A54C-8D73-C53C9795570E}" type="datetimeFigureOut">
              <a:rPr lang="en-US" smtClean="0"/>
              <a:t>1/20/2023</a:t>
            </a:fld>
            <a:endParaRPr lang="en-US"/>
          </a:p>
        </p:txBody>
      </p:sp>
      <p:sp>
        <p:nvSpPr>
          <p:cNvPr id="6" name="Footer Placeholder 5">
            <a:extLst>
              <a:ext uri="{FF2B5EF4-FFF2-40B4-BE49-F238E27FC236}">
                <a16:creationId xmlns:a16="http://schemas.microsoft.com/office/drawing/2014/main" id="{74BF2EF2-96B6-924D-8050-7F0B0A6A34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32B0C-0AFE-D147-9BF8-EB62A3EB1F0D}"/>
              </a:ext>
            </a:extLst>
          </p:cNvPr>
          <p:cNvSpPr>
            <a:spLocks noGrp="1"/>
          </p:cNvSpPr>
          <p:nvPr>
            <p:ph type="sldNum" sz="quarter" idx="12"/>
          </p:nvPr>
        </p:nvSpPr>
        <p:spPr/>
        <p:txBody>
          <a:bodyPr/>
          <a:lstStyle/>
          <a:p>
            <a:fld id="{C22056C1-EF78-E149-B8E7-7158DE546797}" type="slidenum">
              <a:rPr lang="en-US" smtClean="0"/>
              <a:t>‹#›</a:t>
            </a:fld>
            <a:endParaRPr lang="en-US"/>
          </a:p>
        </p:txBody>
      </p:sp>
    </p:spTree>
    <p:extLst>
      <p:ext uri="{BB962C8B-B14F-4D97-AF65-F5344CB8AC3E}">
        <p14:creationId xmlns:p14="http://schemas.microsoft.com/office/powerpoint/2010/main" val="2052637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58B249-C4AC-424B-8732-F7A97BEFB6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53A65A-E7C2-DE48-9338-E92CF1D515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BA393-CD0C-ED43-9E7D-40712FD201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4DC46-28A1-A54C-8D73-C53C9795570E}" type="datetimeFigureOut">
              <a:rPr lang="en-US" smtClean="0"/>
              <a:t>1/20/2023</a:t>
            </a:fld>
            <a:endParaRPr lang="en-US"/>
          </a:p>
        </p:txBody>
      </p:sp>
      <p:sp>
        <p:nvSpPr>
          <p:cNvPr id="5" name="Footer Placeholder 4">
            <a:extLst>
              <a:ext uri="{FF2B5EF4-FFF2-40B4-BE49-F238E27FC236}">
                <a16:creationId xmlns:a16="http://schemas.microsoft.com/office/drawing/2014/main" id="{E06642C2-58A8-D64D-9A52-A2173EF713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42F0B5-A4CA-104B-BC1A-402F382D5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056C1-EF78-E149-B8E7-7158DE546797}" type="slidenum">
              <a:rPr lang="en-US" smtClean="0"/>
              <a:t>‹#›</a:t>
            </a:fld>
            <a:endParaRPr lang="en-US"/>
          </a:p>
        </p:txBody>
      </p:sp>
    </p:spTree>
    <p:extLst>
      <p:ext uri="{BB962C8B-B14F-4D97-AF65-F5344CB8AC3E}">
        <p14:creationId xmlns:p14="http://schemas.microsoft.com/office/powerpoint/2010/main" val="267535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553199"/>
            <a:ext cx="12191999" cy="3047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877182" y="-54006"/>
            <a:ext cx="10437634" cy="1298575"/>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1163844" y="1524689"/>
            <a:ext cx="9864310" cy="4622165"/>
          </a:xfrm>
          <a:prstGeom prst="rect">
            <a:avLst/>
          </a:prstGeom>
        </p:spPr>
        <p:txBody>
          <a:bodyPr wrap="square" lIns="0" tIns="0" rIns="0" bIns="0">
            <a:spAutoFit/>
          </a:bodyPr>
          <a:lstStyle>
            <a:lvl1pPr>
              <a:defRPr sz="36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B2A1922F-F42E-9645-84D9-DE968E727456}" type="datetime1">
              <a:rPr lang="en-US" smtClean="0"/>
              <a:t>1/20/2023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74075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13.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jpg"/></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jpg"/><Relationship Id="rId4" Type="http://schemas.openxmlformats.org/officeDocument/2006/relationships/image" Target="../media/image41.jpg"/></Relationships>
</file>

<file path=ppt/slides/_rels/slide3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jp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jp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5.jp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5.jp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A4C51FB-E787-42C1-A102-81660C17D3F5}"/>
              </a:ext>
            </a:extLst>
          </p:cNvPr>
          <p:cNvPicPr>
            <a:picLocks noChangeAspect="1"/>
          </p:cNvPicPr>
          <p:nvPr/>
        </p:nvPicPr>
        <p:blipFill>
          <a:blip r:embed="rId3"/>
          <a:stretch>
            <a:fillRect/>
          </a:stretch>
        </p:blipFill>
        <p:spPr>
          <a:xfrm>
            <a:off x="5006338" y="173736"/>
            <a:ext cx="2179324" cy="2179324"/>
          </a:xfrm>
          <a:prstGeom prst="rect">
            <a:avLst/>
          </a:prstGeom>
        </p:spPr>
      </p:pic>
    </p:spTree>
    <p:extLst>
      <p:ext uri="{BB962C8B-B14F-4D97-AF65-F5344CB8AC3E}">
        <p14:creationId xmlns:p14="http://schemas.microsoft.com/office/powerpoint/2010/main" val="3181418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234186" y="1292097"/>
          <a:ext cx="9401174" cy="5120638"/>
        </p:xfrm>
        <a:graphic>
          <a:graphicData uri="http://schemas.openxmlformats.org/drawingml/2006/table">
            <a:tbl>
              <a:tblPr firstRow="1" bandRow="1">
                <a:tableStyleId>{2D5ABB26-0587-4C30-8999-92F81FD0307C}</a:tableStyleId>
              </a:tblPr>
              <a:tblGrid>
                <a:gridCol w="1880870">
                  <a:extLst>
                    <a:ext uri="{9D8B030D-6E8A-4147-A177-3AD203B41FA5}">
                      <a16:colId xmlns:a16="http://schemas.microsoft.com/office/drawing/2014/main" val="20000"/>
                    </a:ext>
                  </a:extLst>
                </a:gridCol>
                <a:gridCol w="1774189">
                  <a:extLst>
                    <a:ext uri="{9D8B030D-6E8A-4147-A177-3AD203B41FA5}">
                      <a16:colId xmlns:a16="http://schemas.microsoft.com/office/drawing/2014/main" val="20001"/>
                    </a:ext>
                  </a:extLst>
                </a:gridCol>
                <a:gridCol w="1984375">
                  <a:extLst>
                    <a:ext uri="{9D8B030D-6E8A-4147-A177-3AD203B41FA5}">
                      <a16:colId xmlns:a16="http://schemas.microsoft.com/office/drawing/2014/main" val="20002"/>
                    </a:ext>
                  </a:extLst>
                </a:gridCol>
                <a:gridCol w="1758950">
                  <a:extLst>
                    <a:ext uri="{9D8B030D-6E8A-4147-A177-3AD203B41FA5}">
                      <a16:colId xmlns:a16="http://schemas.microsoft.com/office/drawing/2014/main" val="20003"/>
                    </a:ext>
                  </a:extLst>
                </a:gridCol>
                <a:gridCol w="2002790">
                  <a:extLst>
                    <a:ext uri="{9D8B030D-6E8A-4147-A177-3AD203B41FA5}">
                      <a16:colId xmlns:a16="http://schemas.microsoft.com/office/drawing/2014/main" val="20004"/>
                    </a:ext>
                  </a:extLst>
                </a:gridCol>
              </a:tblGrid>
              <a:tr h="941831">
                <a:tc>
                  <a:txBody>
                    <a:bodyPr/>
                    <a:lstStyle/>
                    <a:p>
                      <a:pPr>
                        <a:lnSpc>
                          <a:spcPct val="100000"/>
                        </a:lnSpc>
                      </a:pPr>
                      <a:endParaRPr sz="3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945"/>
                        </a:spcBef>
                      </a:pPr>
                      <a:r>
                        <a:rPr sz="2800" b="1" dirty="0">
                          <a:solidFill>
                            <a:srgbClr val="FCD441"/>
                          </a:solidFill>
                          <a:latin typeface="Arial"/>
                          <a:cs typeface="Arial"/>
                        </a:rPr>
                        <a:t>GOLD</a:t>
                      </a:r>
                      <a:endParaRPr sz="2800">
                        <a:latin typeface="Arial"/>
                        <a:cs typeface="Arial"/>
                      </a:endParaRPr>
                    </a:p>
                  </a:txBody>
                  <a:tcPr marL="0" marR="0" marT="2470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1945"/>
                        </a:spcBef>
                      </a:pPr>
                      <a:r>
                        <a:rPr sz="2800" b="1" dirty="0">
                          <a:solidFill>
                            <a:srgbClr val="33CC33"/>
                          </a:solidFill>
                          <a:latin typeface="Arial"/>
                          <a:cs typeface="Arial"/>
                        </a:rPr>
                        <a:t>GREEN</a:t>
                      </a:r>
                      <a:endParaRPr sz="2800">
                        <a:latin typeface="Arial"/>
                        <a:cs typeface="Arial"/>
                      </a:endParaRPr>
                    </a:p>
                  </a:txBody>
                  <a:tcPr marL="0" marR="0" marT="2470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945"/>
                        </a:spcBef>
                      </a:pPr>
                      <a:r>
                        <a:rPr sz="2800" b="1" spc="-10" dirty="0">
                          <a:solidFill>
                            <a:srgbClr val="0066FF"/>
                          </a:solidFill>
                          <a:latin typeface="Arial"/>
                          <a:cs typeface="Arial"/>
                        </a:rPr>
                        <a:t>BLUE</a:t>
                      </a:r>
                      <a:endParaRPr sz="2800">
                        <a:latin typeface="Arial"/>
                        <a:cs typeface="Arial"/>
                      </a:endParaRPr>
                    </a:p>
                  </a:txBody>
                  <a:tcPr marL="0" marR="0" marT="2470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945"/>
                        </a:spcBef>
                      </a:pPr>
                      <a:r>
                        <a:rPr sz="2800" b="1" spc="-15" dirty="0">
                          <a:solidFill>
                            <a:srgbClr val="F09141"/>
                          </a:solidFill>
                          <a:latin typeface="Arial"/>
                          <a:cs typeface="Arial"/>
                        </a:rPr>
                        <a:t>ORANGE</a:t>
                      </a:r>
                      <a:endParaRPr sz="2800">
                        <a:latin typeface="Arial"/>
                        <a:cs typeface="Arial"/>
                      </a:endParaRPr>
                    </a:p>
                  </a:txBody>
                  <a:tcPr marL="0" marR="0" marT="2470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045464">
                <a:tc>
                  <a:txBody>
                    <a:bodyPr/>
                    <a:lstStyle/>
                    <a:p>
                      <a:pPr algn="ctr">
                        <a:lnSpc>
                          <a:spcPct val="100000"/>
                        </a:lnSpc>
                        <a:spcBef>
                          <a:spcPts val="2345"/>
                        </a:spcBef>
                      </a:pPr>
                      <a:r>
                        <a:rPr sz="2800" b="1" dirty="0">
                          <a:latin typeface="Arial"/>
                          <a:cs typeface="Arial"/>
                        </a:rPr>
                        <a:t>STEP</a:t>
                      </a:r>
                      <a:r>
                        <a:rPr sz="2800" b="1" spc="-105" dirty="0">
                          <a:latin typeface="Arial"/>
                          <a:cs typeface="Arial"/>
                        </a:rPr>
                        <a:t> </a:t>
                      </a:r>
                      <a:r>
                        <a:rPr sz="2800" b="1" dirty="0">
                          <a:latin typeface="Arial"/>
                          <a:cs typeface="Arial"/>
                        </a:rPr>
                        <a:t>1</a:t>
                      </a:r>
                      <a:endParaRPr sz="2800">
                        <a:latin typeface="Arial"/>
                        <a:cs typeface="Arial"/>
                      </a:endParaRPr>
                    </a:p>
                  </a:txBody>
                  <a:tcPr marL="0" marR="0" marT="297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AEAEA"/>
                    </a:solidFill>
                  </a:tcPr>
                </a:tc>
                <a:tc>
                  <a:txBody>
                    <a:bodyPr/>
                    <a:lstStyle/>
                    <a:p>
                      <a:pPr>
                        <a:lnSpc>
                          <a:spcPct val="100000"/>
                        </a:lnSpc>
                      </a:pPr>
                      <a:endParaRPr sz="3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3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3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3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045463">
                <a:tc>
                  <a:txBody>
                    <a:bodyPr/>
                    <a:lstStyle/>
                    <a:p>
                      <a:pPr algn="ctr">
                        <a:lnSpc>
                          <a:spcPct val="100000"/>
                        </a:lnSpc>
                        <a:spcBef>
                          <a:spcPts val="2345"/>
                        </a:spcBef>
                      </a:pPr>
                      <a:r>
                        <a:rPr sz="2800" b="1" dirty="0">
                          <a:latin typeface="Arial"/>
                          <a:cs typeface="Arial"/>
                        </a:rPr>
                        <a:t>STEP</a:t>
                      </a:r>
                      <a:r>
                        <a:rPr sz="2800" b="1" spc="-105" dirty="0">
                          <a:latin typeface="Arial"/>
                          <a:cs typeface="Arial"/>
                        </a:rPr>
                        <a:t> </a:t>
                      </a:r>
                      <a:r>
                        <a:rPr sz="2800" b="1" dirty="0">
                          <a:latin typeface="Arial"/>
                          <a:cs typeface="Arial"/>
                        </a:rPr>
                        <a:t>2</a:t>
                      </a:r>
                      <a:endParaRPr sz="2800">
                        <a:latin typeface="Arial"/>
                        <a:cs typeface="Arial"/>
                      </a:endParaRPr>
                    </a:p>
                  </a:txBody>
                  <a:tcPr marL="0" marR="0" marT="297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AEAEA"/>
                    </a:solidFill>
                  </a:tcPr>
                </a:tc>
                <a:tc>
                  <a:txBody>
                    <a:bodyPr/>
                    <a:lstStyle/>
                    <a:p>
                      <a:pPr>
                        <a:lnSpc>
                          <a:spcPct val="100000"/>
                        </a:lnSpc>
                      </a:pPr>
                      <a:endParaRPr sz="3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3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3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3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45464">
                <a:tc>
                  <a:txBody>
                    <a:bodyPr/>
                    <a:lstStyle/>
                    <a:p>
                      <a:pPr algn="ctr">
                        <a:lnSpc>
                          <a:spcPct val="100000"/>
                        </a:lnSpc>
                        <a:spcBef>
                          <a:spcPts val="2345"/>
                        </a:spcBef>
                      </a:pPr>
                      <a:r>
                        <a:rPr sz="2800" b="1" dirty="0">
                          <a:latin typeface="Arial"/>
                          <a:cs typeface="Arial"/>
                        </a:rPr>
                        <a:t>STEP</a:t>
                      </a:r>
                      <a:r>
                        <a:rPr sz="2800" b="1" spc="-105" dirty="0">
                          <a:latin typeface="Arial"/>
                          <a:cs typeface="Arial"/>
                        </a:rPr>
                        <a:t> </a:t>
                      </a:r>
                      <a:r>
                        <a:rPr sz="2800" b="1" dirty="0">
                          <a:latin typeface="Arial"/>
                          <a:cs typeface="Arial"/>
                        </a:rPr>
                        <a:t>3</a:t>
                      </a:r>
                      <a:endParaRPr sz="2800">
                        <a:latin typeface="Arial"/>
                        <a:cs typeface="Arial"/>
                      </a:endParaRPr>
                    </a:p>
                  </a:txBody>
                  <a:tcPr marL="0" marR="0" marT="297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AEAEA"/>
                    </a:solidFill>
                  </a:tcPr>
                </a:tc>
                <a:tc>
                  <a:txBody>
                    <a:bodyPr/>
                    <a:lstStyle/>
                    <a:p>
                      <a:pPr marL="635" algn="ctr">
                        <a:lnSpc>
                          <a:spcPct val="100000"/>
                        </a:lnSpc>
                        <a:spcBef>
                          <a:spcPts val="2345"/>
                        </a:spcBef>
                      </a:pPr>
                      <a:r>
                        <a:rPr sz="2800" b="1" dirty="0">
                          <a:latin typeface="Arial"/>
                          <a:cs typeface="Arial"/>
                        </a:rPr>
                        <a:t>D</a:t>
                      </a:r>
                      <a:endParaRPr sz="2800">
                        <a:latin typeface="Arial"/>
                        <a:cs typeface="Arial"/>
                      </a:endParaRPr>
                    </a:p>
                  </a:txBody>
                  <a:tcPr marL="0" marR="0" marT="297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345"/>
                        </a:spcBef>
                      </a:pPr>
                      <a:r>
                        <a:rPr sz="2800" b="1" dirty="0">
                          <a:latin typeface="Arial"/>
                          <a:cs typeface="Arial"/>
                        </a:rPr>
                        <a:t>B</a:t>
                      </a:r>
                      <a:endParaRPr sz="2800">
                        <a:latin typeface="Arial"/>
                        <a:cs typeface="Arial"/>
                      </a:endParaRPr>
                    </a:p>
                  </a:txBody>
                  <a:tcPr marL="0" marR="0" marT="297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345"/>
                        </a:spcBef>
                      </a:pPr>
                      <a:r>
                        <a:rPr sz="2800" b="1" dirty="0">
                          <a:latin typeface="Arial"/>
                          <a:cs typeface="Arial"/>
                        </a:rPr>
                        <a:t>C</a:t>
                      </a:r>
                      <a:endParaRPr sz="2800">
                        <a:latin typeface="Arial"/>
                        <a:cs typeface="Arial"/>
                      </a:endParaRPr>
                    </a:p>
                  </a:txBody>
                  <a:tcPr marL="0" marR="0" marT="297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 algn="ctr">
                        <a:lnSpc>
                          <a:spcPct val="100000"/>
                        </a:lnSpc>
                        <a:spcBef>
                          <a:spcPts val="2345"/>
                        </a:spcBef>
                      </a:pPr>
                      <a:r>
                        <a:rPr sz="2800" b="1" dirty="0">
                          <a:latin typeface="Arial"/>
                          <a:cs typeface="Arial"/>
                        </a:rPr>
                        <a:t>A</a:t>
                      </a:r>
                      <a:endParaRPr sz="2800">
                        <a:latin typeface="Arial"/>
                        <a:cs typeface="Arial"/>
                      </a:endParaRPr>
                    </a:p>
                  </a:txBody>
                  <a:tcPr marL="0" marR="0" marT="297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42416">
                <a:tc>
                  <a:txBody>
                    <a:bodyPr/>
                    <a:lstStyle/>
                    <a:p>
                      <a:pPr algn="ctr">
                        <a:lnSpc>
                          <a:spcPct val="100000"/>
                        </a:lnSpc>
                        <a:spcBef>
                          <a:spcPts val="2335"/>
                        </a:spcBef>
                      </a:pPr>
                      <a:r>
                        <a:rPr sz="2800" b="1" spc="-75" dirty="0">
                          <a:latin typeface="Arial"/>
                          <a:cs typeface="Arial"/>
                        </a:rPr>
                        <a:t>TOTAL</a:t>
                      </a:r>
                      <a:endParaRPr sz="2800">
                        <a:latin typeface="Arial"/>
                        <a:cs typeface="Arial"/>
                      </a:endParaRPr>
                    </a:p>
                  </a:txBody>
                  <a:tcPr marL="0" marR="0" marT="296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tc>
                  <a:txBody>
                    <a:bodyPr/>
                    <a:lstStyle/>
                    <a:p>
                      <a:pPr>
                        <a:lnSpc>
                          <a:spcPct val="100000"/>
                        </a:lnSpc>
                      </a:pPr>
                      <a:endParaRPr sz="3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tc>
                  <a:txBody>
                    <a:bodyPr/>
                    <a:lstStyle/>
                    <a:p>
                      <a:pPr>
                        <a:lnSpc>
                          <a:spcPct val="100000"/>
                        </a:lnSpc>
                      </a:pPr>
                      <a:endParaRPr sz="3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tc>
                  <a:txBody>
                    <a:bodyPr/>
                    <a:lstStyle/>
                    <a:p>
                      <a:pPr>
                        <a:lnSpc>
                          <a:spcPct val="100000"/>
                        </a:lnSpc>
                      </a:pPr>
                      <a:endParaRPr sz="3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tc>
                  <a:txBody>
                    <a:bodyPr/>
                    <a:lstStyle/>
                    <a:p>
                      <a:pPr>
                        <a:lnSpc>
                          <a:spcPct val="100000"/>
                        </a:lnSpc>
                      </a:pPr>
                      <a:endParaRPr sz="3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extLst>
                  <a:ext uri="{0D108BD9-81ED-4DB2-BD59-A6C34878D82A}">
                    <a16:rowId xmlns:a16="http://schemas.microsoft.com/office/drawing/2014/main" val="10004"/>
                  </a:ext>
                </a:extLst>
              </a:tr>
            </a:tbl>
          </a:graphicData>
        </a:graphic>
      </p:graphicFrame>
      <p:sp>
        <p:nvSpPr>
          <p:cNvPr id="3" name="object 3"/>
          <p:cNvSpPr txBox="1">
            <a:spLocks noGrp="1"/>
          </p:cNvSpPr>
          <p:nvPr>
            <p:ph type="title"/>
          </p:nvPr>
        </p:nvSpPr>
        <p:spPr>
          <a:xfrm>
            <a:off x="916939" y="174589"/>
            <a:ext cx="5631815" cy="695325"/>
          </a:xfrm>
          <a:prstGeom prst="rect">
            <a:avLst/>
          </a:prstGeom>
        </p:spPr>
        <p:txBody>
          <a:bodyPr vert="horz" wrap="square" lIns="0" tIns="11430" rIns="0" bIns="0" rtlCol="0">
            <a:spAutoFit/>
          </a:bodyPr>
          <a:lstStyle/>
          <a:p>
            <a:pPr marL="12700">
              <a:lnSpc>
                <a:spcPct val="100000"/>
              </a:lnSpc>
              <a:spcBef>
                <a:spcPts val="90"/>
              </a:spcBef>
            </a:pPr>
            <a:r>
              <a:rPr spc="-15" dirty="0"/>
              <a:t>Scoring </a:t>
            </a:r>
            <a:r>
              <a:rPr spc="-90" dirty="0"/>
              <a:t>Your</a:t>
            </a:r>
            <a:r>
              <a:rPr spc="30" dirty="0"/>
              <a:t> </a:t>
            </a:r>
            <a:r>
              <a:rPr spc="-30" dirty="0"/>
              <a:t>Preferences</a:t>
            </a:r>
          </a:p>
        </p:txBody>
      </p:sp>
      <p:sp>
        <p:nvSpPr>
          <p:cNvPr id="5" name="Slide Number Placeholder 4">
            <a:extLst>
              <a:ext uri="{FF2B5EF4-FFF2-40B4-BE49-F238E27FC236}">
                <a16:creationId xmlns:a16="http://schemas.microsoft.com/office/drawing/2014/main" id="{C24E36DA-AB22-6F40-8C85-C94F3AD17739}"/>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612138" y="1212850"/>
          <a:ext cx="8256905" cy="4876798"/>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1551305">
                  <a:extLst>
                    <a:ext uri="{9D8B030D-6E8A-4147-A177-3AD203B41FA5}">
                      <a16:colId xmlns:a16="http://schemas.microsoft.com/office/drawing/2014/main" val="20001"/>
                    </a:ext>
                  </a:extLst>
                </a:gridCol>
                <a:gridCol w="173736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896112">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0985">
                        <a:lnSpc>
                          <a:spcPct val="100000"/>
                        </a:lnSpc>
                        <a:spcBef>
                          <a:spcPts val="1755"/>
                        </a:spcBef>
                      </a:pPr>
                      <a:r>
                        <a:rPr sz="2800" b="1" dirty="0">
                          <a:solidFill>
                            <a:srgbClr val="FCD441"/>
                          </a:solidFill>
                          <a:latin typeface="Arial"/>
                          <a:cs typeface="Arial"/>
                        </a:rPr>
                        <a:t>GOLD</a:t>
                      </a:r>
                      <a:endParaRPr sz="2800">
                        <a:latin typeface="Arial"/>
                        <a:cs typeface="Arial"/>
                      </a:endParaRPr>
                    </a:p>
                  </a:txBody>
                  <a:tcPr marL="0" marR="0" marT="2228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6220">
                        <a:lnSpc>
                          <a:spcPct val="100000"/>
                        </a:lnSpc>
                        <a:spcBef>
                          <a:spcPts val="1755"/>
                        </a:spcBef>
                      </a:pPr>
                      <a:r>
                        <a:rPr sz="2800" b="1" dirty="0">
                          <a:solidFill>
                            <a:srgbClr val="33CC33"/>
                          </a:solidFill>
                          <a:latin typeface="Arial"/>
                          <a:cs typeface="Arial"/>
                        </a:rPr>
                        <a:t>GREEN</a:t>
                      </a:r>
                      <a:endParaRPr sz="2800">
                        <a:latin typeface="Arial"/>
                        <a:cs typeface="Arial"/>
                      </a:endParaRPr>
                    </a:p>
                  </a:txBody>
                  <a:tcPr marL="0" marR="0" marT="2228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7020">
                        <a:lnSpc>
                          <a:spcPct val="100000"/>
                        </a:lnSpc>
                        <a:spcBef>
                          <a:spcPts val="1755"/>
                        </a:spcBef>
                      </a:pPr>
                      <a:r>
                        <a:rPr sz="2800" b="1" spc="-10" dirty="0">
                          <a:solidFill>
                            <a:srgbClr val="0066FF"/>
                          </a:solidFill>
                          <a:latin typeface="Arial"/>
                          <a:cs typeface="Arial"/>
                        </a:rPr>
                        <a:t>BLUE</a:t>
                      </a:r>
                      <a:endParaRPr sz="2800">
                        <a:latin typeface="Arial"/>
                        <a:cs typeface="Arial"/>
                      </a:endParaRPr>
                    </a:p>
                  </a:txBody>
                  <a:tcPr marL="0" marR="0" marT="2228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2235">
                        <a:lnSpc>
                          <a:spcPct val="100000"/>
                        </a:lnSpc>
                        <a:spcBef>
                          <a:spcPts val="1755"/>
                        </a:spcBef>
                      </a:pPr>
                      <a:r>
                        <a:rPr sz="2800" b="1" spc="-15" dirty="0">
                          <a:solidFill>
                            <a:srgbClr val="F09141"/>
                          </a:solidFill>
                          <a:latin typeface="Arial"/>
                          <a:cs typeface="Arial"/>
                        </a:rPr>
                        <a:t>ORANGE</a:t>
                      </a:r>
                      <a:endParaRPr sz="2800">
                        <a:latin typeface="Arial"/>
                        <a:cs typeface="Arial"/>
                      </a:endParaRPr>
                    </a:p>
                  </a:txBody>
                  <a:tcPr marL="0" marR="0" marT="2228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993648">
                <a:tc>
                  <a:txBody>
                    <a:bodyPr/>
                    <a:lstStyle/>
                    <a:p>
                      <a:pPr marL="242570">
                        <a:lnSpc>
                          <a:spcPct val="100000"/>
                        </a:lnSpc>
                        <a:spcBef>
                          <a:spcPts val="2145"/>
                        </a:spcBef>
                      </a:pPr>
                      <a:r>
                        <a:rPr sz="2800" b="1" dirty="0">
                          <a:latin typeface="Arial"/>
                          <a:cs typeface="Arial"/>
                        </a:rPr>
                        <a:t>STEP</a:t>
                      </a:r>
                      <a:r>
                        <a:rPr sz="2800" b="1" spc="-114" dirty="0">
                          <a:latin typeface="Arial"/>
                          <a:cs typeface="Arial"/>
                        </a:rPr>
                        <a:t> </a:t>
                      </a:r>
                      <a:r>
                        <a:rPr sz="2800" b="1" dirty="0">
                          <a:latin typeface="Arial"/>
                          <a:cs typeface="Arial"/>
                        </a:rPr>
                        <a:t>1</a:t>
                      </a:r>
                      <a:endParaRPr sz="2800">
                        <a:latin typeface="Arial"/>
                        <a:cs typeface="Arial"/>
                      </a:endParaRPr>
                    </a:p>
                  </a:txBody>
                  <a:tcPr marL="0" marR="0" marT="272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AEAEA"/>
                    </a:solidFill>
                  </a:tcPr>
                </a:tc>
                <a:tc>
                  <a:txBody>
                    <a:bodyPr/>
                    <a:lstStyle/>
                    <a:p>
                      <a:pPr algn="ctr">
                        <a:lnSpc>
                          <a:spcPct val="100000"/>
                        </a:lnSpc>
                        <a:spcBef>
                          <a:spcPts val="2145"/>
                        </a:spcBef>
                      </a:pPr>
                      <a:r>
                        <a:rPr sz="2800" b="1" dirty="0">
                          <a:latin typeface="Arial"/>
                          <a:cs typeface="Arial"/>
                        </a:rPr>
                        <a:t>3</a:t>
                      </a:r>
                      <a:endParaRPr sz="2800">
                        <a:latin typeface="Arial"/>
                        <a:cs typeface="Arial"/>
                      </a:endParaRPr>
                    </a:p>
                  </a:txBody>
                  <a:tcPr marL="0" marR="0" marT="272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145"/>
                        </a:spcBef>
                      </a:pPr>
                      <a:r>
                        <a:rPr sz="2800" b="1" dirty="0">
                          <a:latin typeface="Arial"/>
                          <a:cs typeface="Arial"/>
                        </a:rPr>
                        <a:t>1</a:t>
                      </a:r>
                      <a:endParaRPr sz="2800">
                        <a:latin typeface="Arial"/>
                        <a:cs typeface="Arial"/>
                      </a:endParaRPr>
                    </a:p>
                  </a:txBody>
                  <a:tcPr marL="0" marR="0" marT="272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2145"/>
                        </a:spcBef>
                      </a:pPr>
                      <a:r>
                        <a:rPr sz="2800" b="1" dirty="0">
                          <a:latin typeface="Arial"/>
                          <a:cs typeface="Arial"/>
                        </a:rPr>
                        <a:t>2</a:t>
                      </a:r>
                      <a:endParaRPr sz="2800">
                        <a:latin typeface="Arial"/>
                        <a:cs typeface="Arial"/>
                      </a:endParaRPr>
                    </a:p>
                  </a:txBody>
                  <a:tcPr marL="0" marR="0" marT="272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2145"/>
                        </a:spcBef>
                      </a:pPr>
                      <a:r>
                        <a:rPr sz="2800" b="1" dirty="0">
                          <a:latin typeface="Arial"/>
                          <a:cs typeface="Arial"/>
                        </a:rPr>
                        <a:t>4</a:t>
                      </a:r>
                      <a:endParaRPr sz="2800">
                        <a:latin typeface="Arial"/>
                        <a:cs typeface="Arial"/>
                      </a:endParaRPr>
                    </a:p>
                  </a:txBody>
                  <a:tcPr marL="0" marR="0" marT="272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996695">
                <a:tc>
                  <a:txBody>
                    <a:bodyPr/>
                    <a:lstStyle/>
                    <a:p>
                      <a:pPr marL="255904">
                        <a:lnSpc>
                          <a:spcPct val="100000"/>
                        </a:lnSpc>
                        <a:spcBef>
                          <a:spcPts val="2165"/>
                        </a:spcBef>
                      </a:pPr>
                      <a:r>
                        <a:rPr sz="2800" b="1" dirty="0">
                          <a:latin typeface="Arial"/>
                          <a:cs typeface="Arial"/>
                        </a:rPr>
                        <a:t>STEP</a:t>
                      </a:r>
                      <a:r>
                        <a:rPr sz="2800" b="1" spc="-114" dirty="0">
                          <a:latin typeface="Arial"/>
                          <a:cs typeface="Arial"/>
                        </a:rPr>
                        <a:t> </a:t>
                      </a:r>
                      <a:r>
                        <a:rPr sz="2800" b="1" dirty="0">
                          <a:latin typeface="Arial"/>
                          <a:cs typeface="Arial"/>
                        </a:rPr>
                        <a:t>2</a:t>
                      </a:r>
                      <a:endParaRPr sz="2800">
                        <a:latin typeface="Arial"/>
                        <a:cs typeface="Arial"/>
                      </a:endParaRPr>
                    </a:p>
                  </a:txBody>
                  <a:tcPr marL="0" marR="0" marT="2749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AEAEA"/>
                    </a:solidFill>
                  </a:tcPr>
                </a:tc>
                <a:tc>
                  <a:txBody>
                    <a:bodyPr/>
                    <a:lstStyle/>
                    <a:p>
                      <a:pPr algn="ctr">
                        <a:lnSpc>
                          <a:spcPct val="100000"/>
                        </a:lnSpc>
                        <a:spcBef>
                          <a:spcPts val="2165"/>
                        </a:spcBef>
                      </a:pPr>
                      <a:r>
                        <a:rPr sz="2800" b="1" dirty="0">
                          <a:latin typeface="Arial"/>
                          <a:cs typeface="Arial"/>
                        </a:rPr>
                        <a:t>4</a:t>
                      </a:r>
                      <a:endParaRPr sz="2800">
                        <a:latin typeface="Arial"/>
                        <a:cs typeface="Arial"/>
                      </a:endParaRPr>
                    </a:p>
                  </a:txBody>
                  <a:tcPr marL="0" marR="0" marT="2749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165"/>
                        </a:spcBef>
                      </a:pPr>
                      <a:r>
                        <a:rPr sz="2800" b="1" dirty="0">
                          <a:latin typeface="Arial"/>
                          <a:cs typeface="Arial"/>
                        </a:rPr>
                        <a:t>1</a:t>
                      </a:r>
                      <a:endParaRPr sz="2800">
                        <a:latin typeface="Arial"/>
                        <a:cs typeface="Arial"/>
                      </a:endParaRPr>
                    </a:p>
                  </a:txBody>
                  <a:tcPr marL="0" marR="0" marT="2749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2165"/>
                        </a:spcBef>
                      </a:pPr>
                      <a:r>
                        <a:rPr sz="2800" b="1" dirty="0">
                          <a:latin typeface="Arial"/>
                          <a:cs typeface="Arial"/>
                        </a:rPr>
                        <a:t>2</a:t>
                      </a:r>
                      <a:endParaRPr sz="2800">
                        <a:latin typeface="Arial"/>
                        <a:cs typeface="Arial"/>
                      </a:endParaRPr>
                    </a:p>
                  </a:txBody>
                  <a:tcPr marL="0" marR="0" marT="2749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2165"/>
                        </a:spcBef>
                      </a:pPr>
                      <a:r>
                        <a:rPr sz="2800" b="1" dirty="0">
                          <a:latin typeface="Arial"/>
                          <a:cs typeface="Arial"/>
                        </a:rPr>
                        <a:t>3</a:t>
                      </a:r>
                      <a:endParaRPr sz="2800">
                        <a:latin typeface="Arial"/>
                        <a:cs typeface="Arial"/>
                      </a:endParaRPr>
                    </a:p>
                  </a:txBody>
                  <a:tcPr marL="0" marR="0" marT="2749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993648">
                <a:tc>
                  <a:txBody>
                    <a:bodyPr/>
                    <a:lstStyle/>
                    <a:p>
                      <a:pPr marL="242570">
                        <a:lnSpc>
                          <a:spcPct val="100000"/>
                        </a:lnSpc>
                        <a:spcBef>
                          <a:spcPts val="2155"/>
                        </a:spcBef>
                      </a:pPr>
                      <a:r>
                        <a:rPr sz="2800" b="1" dirty="0">
                          <a:latin typeface="Arial"/>
                          <a:cs typeface="Arial"/>
                        </a:rPr>
                        <a:t>STEP</a:t>
                      </a:r>
                      <a:r>
                        <a:rPr sz="2800" b="1" spc="-114" dirty="0">
                          <a:latin typeface="Arial"/>
                          <a:cs typeface="Arial"/>
                        </a:rPr>
                        <a:t> </a:t>
                      </a:r>
                      <a:r>
                        <a:rPr sz="2800" b="1" dirty="0">
                          <a:latin typeface="Arial"/>
                          <a:cs typeface="Arial"/>
                        </a:rPr>
                        <a:t>3</a:t>
                      </a:r>
                      <a:endParaRPr sz="2800">
                        <a:latin typeface="Arial"/>
                        <a:cs typeface="Arial"/>
                      </a:endParaRPr>
                    </a:p>
                  </a:txBody>
                  <a:tcPr marL="0" marR="0" marT="273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AEAEA"/>
                    </a:solidFill>
                  </a:tcPr>
                </a:tc>
                <a:tc>
                  <a:txBody>
                    <a:bodyPr/>
                    <a:lstStyle/>
                    <a:p>
                      <a:pPr marL="90170">
                        <a:lnSpc>
                          <a:spcPct val="100000"/>
                        </a:lnSpc>
                        <a:spcBef>
                          <a:spcPts val="2150"/>
                        </a:spcBef>
                        <a:tabLst>
                          <a:tab pos="644525" algn="l"/>
                        </a:tabLst>
                      </a:pPr>
                      <a:r>
                        <a:rPr sz="2800" b="1" spc="5" dirty="0">
                          <a:latin typeface="Arial"/>
                          <a:cs typeface="Arial"/>
                        </a:rPr>
                        <a:t>D	</a:t>
                      </a:r>
                      <a:r>
                        <a:rPr sz="2800" b="1" dirty="0">
                          <a:latin typeface="Arial"/>
                          <a:cs typeface="Arial"/>
                        </a:rPr>
                        <a:t>39</a:t>
                      </a:r>
                      <a:endParaRPr sz="2800">
                        <a:latin typeface="Arial"/>
                        <a:cs typeface="Arial"/>
                      </a:endParaRPr>
                    </a:p>
                  </a:txBody>
                  <a:tcPr marL="0" marR="0" marT="273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a:lnSpc>
                          <a:spcPct val="100000"/>
                        </a:lnSpc>
                        <a:spcBef>
                          <a:spcPts val="2150"/>
                        </a:spcBef>
                        <a:tabLst>
                          <a:tab pos="744855" algn="l"/>
                        </a:tabLst>
                      </a:pPr>
                      <a:r>
                        <a:rPr sz="2800" b="1" spc="5" dirty="0">
                          <a:latin typeface="Arial"/>
                          <a:cs typeface="Arial"/>
                        </a:rPr>
                        <a:t>B	</a:t>
                      </a:r>
                      <a:r>
                        <a:rPr sz="2800" b="1" dirty="0">
                          <a:latin typeface="Arial"/>
                          <a:cs typeface="Arial"/>
                        </a:rPr>
                        <a:t>17</a:t>
                      </a:r>
                      <a:endParaRPr sz="2800">
                        <a:latin typeface="Arial"/>
                        <a:cs typeface="Arial"/>
                      </a:endParaRPr>
                    </a:p>
                  </a:txBody>
                  <a:tcPr marL="0" marR="0" marT="273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150"/>
                        </a:spcBef>
                        <a:tabLst>
                          <a:tab pos="646430" algn="l"/>
                        </a:tabLst>
                      </a:pPr>
                      <a:r>
                        <a:rPr sz="2800" b="1" spc="5" dirty="0">
                          <a:latin typeface="Arial"/>
                          <a:cs typeface="Arial"/>
                        </a:rPr>
                        <a:t>C	</a:t>
                      </a:r>
                      <a:r>
                        <a:rPr sz="2800" b="1" dirty="0">
                          <a:latin typeface="Arial"/>
                          <a:cs typeface="Arial"/>
                        </a:rPr>
                        <a:t>17</a:t>
                      </a:r>
                      <a:endParaRPr sz="2800">
                        <a:latin typeface="Arial"/>
                        <a:cs typeface="Arial"/>
                      </a:endParaRPr>
                    </a:p>
                  </a:txBody>
                  <a:tcPr marL="0" marR="0" marT="273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a:lnSpc>
                          <a:spcPct val="100000"/>
                        </a:lnSpc>
                        <a:spcBef>
                          <a:spcPts val="2150"/>
                        </a:spcBef>
                        <a:tabLst>
                          <a:tab pos="732790" algn="l"/>
                        </a:tabLst>
                      </a:pPr>
                      <a:r>
                        <a:rPr sz="2800" b="1" spc="5" dirty="0">
                          <a:latin typeface="Arial"/>
                          <a:cs typeface="Arial"/>
                        </a:rPr>
                        <a:t>A	</a:t>
                      </a:r>
                      <a:r>
                        <a:rPr sz="2800" b="1" dirty="0">
                          <a:latin typeface="Arial"/>
                          <a:cs typeface="Arial"/>
                        </a:rPr>
                        <a:t>27</a:t>
                      </a:r>
                      <a:endParaRPr sz="2800">
                        <a:latin typeface="Arial"/>
                        <a:cs typeface="Arial"/>
                      </a:endParaRPr>
                    </a:p>
                  </a:txBody>
                  <a:tcPr marL="0" marR="0" marT="273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996695">
                <a:tc>
                  <a:txBody>
                    <a:bodyPr/>
                    <a:lstStyle/>
                    <a:p>
                      <a:pPr marL="281940">
                        <a:lnSpc>
                          <a:spcPct val="100000"/>
                        </a:lnSpc>
                        <a:spcBef>
                          <a:spcPts val="2160"/>
                        </a:spcBef>
                      </a:pPr>
                      <a:r>
                        <a:rPr sz="2800" b="1" spc="-75" dirty="0">
                          <a:latin typeface="Arial"/>
                          <a:cs typeface="Arial"/>
                        </a:rPr>
                        <a:t>TOTAL</a:t>
                      </a:r>
                      <a:endParaRPr sz="2800">
                        <a:latin typeface="Arial"/>
                        <a:cs typeface="Arial"/>
                      </a:endParaRPr>
                    </a:p>
                  </a:txBody>
                  <a:tcPr marL="0" marR="0" marT="274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66D67CA4-5AC7-5C40-A412-16312EA3CBB2}"/>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071104" y="5099303"/>
            <a:ext cx="1752600" cy="996950"/>
          </a:xfrm>
          <a:custGeom>
            <a:avLst/>
            <a:gdLst/>
            <a:ahLst/>
            <a:cxnLst/>
            <a:rect l="l" t="t" r="r" b="b"/>
            <a:pathLst>
              <a:path w="1752600" h="996950">
                <a:moveTo>
                  <a:pt x="1752600" y="0"/>
                </a:moveTo>
                <a:lnTo>
                  <a:pt x="0" y="0"/>
                </a:lnTo>
                <a:lnTo>
                  <a:pt x="0" y="996696"/>
                </a:lnTo>
                <a:lnTo>
                  <a:pt x="1752600" y="996696"/>
                </a:lnTo>
                <a:lnTo>
                  <a:pt x="1752600" y="0"/>
                </a:lnTo>
                <a:close/>
              </a:path>
            </a:pathLst>
          </a:custGeom>
          <a:solidFill>
            <a:srgbClr val="DDDDD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8783519" y="5360066"/>
            <a:ext cx="422275"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5" normalizeH="0" baseline="0" noProof="0" dirty="0">
                <a:ln>
                  <a:noFill/>
                </a:ln>
                <a:solidFill>
                  <a:prstClr val="black"/>
                </a:solidFill>
                <a:effectLst/>
                <a:uLnTx/>
                <a:uFillTx/>
                <a:latin typeface="Arial"/>
                <a:ea typeface="+mn-ea"/>
                <a:cs typeface="Arial"/>
              </a:rPr>
              <a:t>3</a:t>
            </a:r>
            <a:r>
              <a:rPr kumimoji="0" sz="2800" b="1" i="0" u="none" strike="noStrike" kern="1200" cap="none" spc="0" normalizeH="0" baseline="0" noProof="0" dirty="0">
                <a:ln>
                  <a:noFill/>
                </a:ln>
                <a:solidFill>
                  <a:prstClr val="black"/>
                </a:solidFill>
                <a:effectLst/>
                <a:uLnTx/>
                <a:uFillTx/>
                <a:latin typeface="Arial"/>
                <a:ea typeface="+mn-ea"/>
                <a:cs typeface="Arial"/>
              </a:rPr>
              <a:t>4</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p:nvPr/>
        </p:nvSpPr>
        <p:spPr>
          <a:xfrm>
            <a:off x="6528816" y="5099303"/>
            <a:ext cx="1542415" cy="996950"/>
          </a:xfrm>
          <a:custGeom>
            <a:avLst/>
            <a:gdLst/>
            <a:ahLst/>
            <a:cxnLst/>
            <a:rect l="l" t="t" r="r" b="b"/>
            <a:pathLst>
              <a:path w="1542415" h="996950">
                <a:moveTo>
                  <a:pt x="1542287" y="0"/>
                </a:moveTo>
                <a:lnTo>
                  <a:pt x="0" y="0"/>
                </a:lnTo>
                <a:lnTo>
                  <a:pt x="0" y="996696"/>
                </a:lnTo>
                <a:lnTo>
                  <a:pt x="1542287" y="996696"/>
                </a:lnTo>
                <a:lnTo>
                  <a:pt x="1542287" y="0"/>
                </a:lnTo>
                <a:close/>
              </a:path>
            </a:pathLst>
          </a:custGeom>
          <a:solidFill>
            <a:srgbClr val="DDDDD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7136964" y="5360066"/>
            <a:ext cx="422275"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5" normalizeH="0" baseline="0" noProof="0" dirty="0">
                <a:ln>
                  <a:noFill/>
                </a:ln>
                <a:solidFill>
                  <a:prstClr val="black"/>
                </a:solidFill>
                <a:effectLst/>
                <a:uLnTx/>
                <a:uFillTx/>
                <a:latin typeface="Arial"/>
                <a:ea typeface="+mn-ea"/>
                <a:cs typeface="Arial"/>
              </a:rPr>
              <a:t>2</a:t>
            </a:r>
            <a:r>
              <a:rPr kumimoji="0" sz="2800" b="1" i="0" u="none" strike="noStrike" kern="1200" cap="none" spc="0" normalizeH="0" baseline="0" noProof="0" dirty="0">
                <a:ln>
                  <a:noFill/>
                </a:ln>
                <a:solidFill>
                  <a:prstClr val="black"/>
                </a:solidFill>
                <a:effectLst/>
                <a:uLnTx/>
                <a:uFillTx/>
                <a:latin typeface="Arial"/>
                <a:ea typeface="+mn-ea"/>
                <a:cs typeface="Arial"/>
              </a:rPr>
              <a:t>1</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p:nvPr/>
        </p:nvSpPr>
        <p:spPr>
          <a:xfrm>
            <a:off x="4794503" y="5099303"/>
            <a:ext cx="1734820" cy="996950"/>
          </a:xfrm>
          <a:custGeom>
            <a:avLst/>
            <a:gdLst/>
            <a:ahLst/>
            <a:cxnLst/>
            <a:rect l="l" t="t" r="r" b="b"/>
            <a:pathLst>
              <a:path w="1734820" h="996950">
                <a:moveTo>
                  <a:pt x="1734311" y="0"/>
                </a:moveTo>
                <a:lnTo>
                  <a:pt x="0" y="0"/>
                </a:lnTo>
                <a:lnTo>
                  <a:pt x="0" y="996696"/>
                </a:lnTo>
                <a:lnTo>
                  <a:pt x="1734311" y="996696"/>
                </a:lnTo>
                <a:lnTo>
                  <a:pt x="1734311" y="0"/>
                </a:lnTo>
                <a:close/>
              </a:path>
            </a:pathLst>
          </a:custGeom>
          <a:solidFill>
            <a:srgbClr val="DDDDD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5497775" y="5360066"/>
            <a:ext cx="422275"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5" normalizeH="0" baseline="0" noProof="0" dirty="0">
                <a:ln>
                  <a:noFill/>
                </a:ln>
                <a:solidFill>
                  <a:prstClr val="black"/>
                </a:solidFill>
                <a:effectLst/>
                <a:uLnTx/>
                <a:uFillTx/>
                <a:latin typeface="Arial"/>
                <a:ea typeface="+mn-ea"/>
                <a:cs typeface="Arial"/>
              </a:rPr>
              <a:t>1</a:t>
            </a:r>
            <a:r>
              <a:rPr kumimoji="0" sz="2800" b="1" i="0" u="none" strike="noStrike" kern="1200" cap="none" spc="0" normalizeH="0" baseline="0" noProof="0" dirty="0">
                <a:ln>
                  <a:noFill/>
                </a:ln>
                <a:solidFill>
                  <a:prstClr val="black"/>
                </a:solidFill>
                <a:effectLst/>
                <a:uLnTx/>
                <a:uFillTx/>
                <a:latin typeface="Arial"/>
                <a:ea typeface="+mn-ea"/>
                <a:cs typeface="Arial"/>
              </a:rPr>
              <a:t>9</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p:nvPr/>
        </p:nvSpPr>
        <p:spPr>
          <a:xfrm>
            <a:off x="3240023" y="5099303"/>
            <a:ext cx="1554480" cy="996950"/>
          </a:xfrm>
          <a:custGeom>
            <a:avLst/>
            <a:gdLst/>
            <a:ahLst/>
            <a:cxnLst/>
            <a:rect l="l" t="t" r="r" b="b"/>
            <a:pathLst>
              <a:path w="1554479" h="996950">
                <a:moveTo>
                  <a:pt x="1554479" y="0"/>
                </a:moveTo>
                <a:lnTo>
                  <a:pt x="0" y="0"/>
                </a:lnTo>
                <a:lnTo>
                  <a:pt x="0" y="996696"/>
                </a:lnTo>
                <a:lnTo>
                  <a:pt x="1554479" y="996696"/>
                </a:lnTo>
                <a:lnTo>
                  <a:pt x="1554479" y="0"/>
                </a:lnTo>
                <a:close/>
              </a:path>
            </a:pathLst>
          </a:custGeom>
          <a:solidFill>
            <a:srgbClr val="DDDDD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3852204" y="5360066"/>
            <a:ext cx="422275"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5" normalizeH="0" baseline="0" noProof="0" dirty="0">
                <a:ln>
                  <a:noFill/>
                </a:ln>
                <a:solidFill>
                  <a:prstClr val="black"/>
                </a:solidFill>
                <a:effectLst/>
                <a:uLnTx/>
                <a:uFillTx/>
                <a:latin typeface="Arial"/>
                <a:ea typeface="+mn-ea"/>
                <a:cs typeface="Arial"/>
              </a:rPr>
              <a:t>4</a:t>
            </a:r>
            <a:r>
              <a:rPr kumimoji="0" sz="2800" b="1" i="0" u="none" strike="noStrike" kern="1200" cap="none" spc="0" normalizeH="0" baseline="0" noProof="0" dirty="0">
                <a:ln>
                  <a:noFill/>
                </a:ln>
                <a:solidFill>
                  <a:prstClr val="black"/>
                </a:solidFill>
                <a:effectLst/>
                <a:uLnTx/>
                <a:uFillTx/>
                <a:latin typeface="Arial"/>
                <a:ea typeface="+mn-ea"/>
                <a:cs typeface="Arial"/>
              </a:rPr>
              <a:t>6</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10"/>
          <p:cNvSpPr/>
          <p:nvPr/>
        </p:nvSpPr>
        <p:spPr>
          <a:xfrm>
            <a:off x="1594103" y="5099303"/>
            <a:ext cx="1645920" cy="996950"/>
          </a:xfrm>
          <a:custGeom>
            <a:avLst/>
            <a:gdLst/>
            <a:ahLst/>
            <a:cxnLst/>
            <a:rect l="l" t="t" r="r" b="b"/>
            <a:pathLst>
              <a:path w="1645920" h="996950">
                <a:moveTo>
                  <a:pt x="1645920" y="0"/>
                </a:moveTo>
                <a:lnTo>
                  <a:pt x="0" y="0"/>
                </a:lnTo>
                <a:lnTo>
                  <a:pt x="0" y="996696"/>
                </a:lnTo>
                <a:lnTo>
                  <a:pt x="1645920" y="996696"/>
                </a:lnTo>
                <a:lnTo>
                  <a:pt x="1645920" y="0"/>
                </a:lnTo>
                <a:close/>
              </a:path>
            </a:pathLst>
          </a:custGeom>
          <a:solidFill>
            <a:srgbClr val="DDDDD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txBox="1"/>
          <p:nvPr/>
        </p:nvSpPr>
        <p:spPr>
          <a:xfrm>
            <a:off x="1834109" y="5360066"/>
            <a:ext cx="1167130"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60" normalizeH="0" baseline="0" noProof="0" dirty="0">
                <a:ln>
                  <a:noFill/>
                </a:ln>
                <a:solidFill>
                  <a:prstClr val="black"/>
                </a:solidFill>
                <a:effectLst/>
                <a:uLnTx/>
                <a:uFillTx/>
                <a:latin typeface="Arial"/>
                <a:ea typeface="+mn-ea"/>
                <a:cs typeface="Arial"/>
              </a:rPr>
              <a:t>T</a:t>
            </a:r>
            <a:r>
              <a:rPr kumimoji="0" sz="2800" b="1" i="0" u="none" strike="noStrike" kern="1200" cap="none" spc="0" normalizeH="0" baseline="0" noProof="0" dirty="0">
                <a:ln>
                  <a:noFill/>
                </a:ln>
                <a:solidFill>
                  <a:prstClr val="black"/>
                </a:solidFill>
                <a:effectLst/>
                <a:uLnTx/>
                <a:uFillTx/>
                <a:latin typeface="Arial"/>
                <a:ea typeface="+mn-ea"/>
                <a:cs typeface="Arial"/>
              </a:rPr>
              <a:t>O</a:t>
            </a:r>
            <a:r>
              <a:rPr kumimoji="0" sz="2800" b="1" i="0" u="none" strike="noStrike" kern="1200" cap="none" spc="-229" normalizeH="0" baseline="0" noProof="0" dirty="0">
                <a:ln>
                  <a:noFill/>
                </a:ln>
                <a:solidFill>
                  <a:prstClr val="black"/>
                </a:solidFill>
                <a:effectLst/>
                <a:uLnTx/>
                <a:uFillTx/>
                <a:latin typeface="Arial"/>
                <a:ea typeface="+mn-ea"/>
                <a:cs typeface="Arial"/>
              </a:rPr>
              <a:t>T</a:t>
            </a:r>
            <a:r>
              <a:rPr kumimoji="0" sz="2800" b="1" i="0" u="none" strike="noStrike" kern="1200" cap="none" spc="-80" normalizeH="0" baseline="0" noProof="0" dirty="0">
                <a:ln>
                  <a:noFill/>
                </a:ln>
                <a:solidFill>
                  <a:prstClr val="black"/>
                </a:solidFill>
                <a:effectLst/>
                <a:uLnTx/>
                <a:uFillTx/>
                <a:latin typeface="Arial"/>
                <a:ea typeface="+mn-ea"/>
                <a:cs typeface="Arial"/>
              </a:rPr>
              <a:t>A</a:t>
            </a:r>
            <a:r>
              <a:rPr kumimoji="0" sz="2800" b="1" i="0" u="none" strike="noStrike" kern="1200" cap="none" spc="0" normalizeH="0" baseline="0" noProof="0" dirty="0">
                <a:ln>
                  <a:noFill/>
                </a:ln>
                <a:solidFill>
                  <a:prstClr val="black"/>
                </a:solidFill>
                <a:effectLst/>
                <a:uLnTx/>
                <a:uFillTx/>
                <a:latin typeface="Arial"/>
                <a:ea typeface="+mn-ea"/>
                <a:cs typeface="Arial"/>
              </a:rPr>
              <a:t>L</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2" name="object 12"/>
          <p:cNvSpPr txBox="1"/>
          <p:nvPr/>
        </p:nvSpPr>
        <p:spPr>
          <a:xfrm>
            <a:off x="3318345" y="4365464"/>
            <a:ext cx="5892800"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567055" algn="l"/>
                <a:tab pos="1566545" algn="l"/>
                <a:tab pos="2218690" algn="l"/>
                <a:tab pos="3303270" algn="l"/>
                <a:tab pos="3857625" algn="l"/>
                <a:tab pos="4843145" algn="l"/>
                <a:tab pos="5483225" algn="l"/>
              </a:tabLst>
              <a:defRPr/>
            </a:pPr>
            <a:r>
              <a:rPr kumimoji="0" sz="2800" b="1" i="0" u="none" strike="noStrike" kern="1200" cap="none" spc="5" normalizeH="0" baseline="0" noProof="0" dirty="0">
                <a:ln>
                  <a:noFill/>
                </a:ln>
                <a:solidFill>
                  <a:prstClr val="black"/>
                </a:solidFill>
                <a:effectLst/>
                <a:uLnTx/>
                <a:uFillTx/>
                <a:latin typeface="Arial"/>
                <a:ea typeface="+mn-ea"/>
                <a:cs typeface="Arial"/>
              </a:rPr>
              <a:t>D	</a:t>
            </a:r>
            <a:r>
              <a:rPr kumimoji="0" sz="2800" b="1" i="0" u="none" strike="noStrike" kern="1200" cap="none" spc="-5" normalizeH="0" baseline="0" noProof="0" dirty="0">
                <a:ln>
                  <a:noFill/>
                </a:ln>
                <a:solidFill>
                  <a:prstClr val="black"/>
                </a:solidFill>
                <a:effectLst/>
                <a:uLnTx/>
                <a:uFillTx/>
                <a:latin typeface="Arial"/>
                <a:ea typeface="+mn-ea"/>
                <a:cs typeface="Arial"/>
              </a:rPr>
              <a:t>3</a:t>
            </a:r>
            <a:r>
              <a:rPr kumimoji="0" sz="2800" b="1" i="0" u="none" strike="noStrike" kern="1200" cap="none" spc="0" normalizeH="0" baseline="0" noProof="0" dirty="0">
                <a:ln>
                  <a:noFill/>
                </a:ln>
                <a:solidFill>
                  <a:prstClr val="black"/>
                </a:solidFill>
                <a:effectLst/>
                <a:uLnTx/>
                <a:uFillTx/>
                <a:latin typeface="Arial"/>
                <a:ea typeface="+mn-ea"/>
                <a:cs typeface="Arial"/>
              </a:rPr>
              <a:t>9	</a:t>
            </a:r>
            <a:r>
              <a:rPr kumimoji="0" sz="2800" b="1" i="0" u="none" strike="noStrike" kern="1200" cap="none" spc="5" normalizeH="0" baseline="0" noProof="0" dirty="0">
                <a:ln>
                  <a:noFill/>
                </a:ln>
                <a:solidFill>
                  <a:prstClr val="black"/>
                </a:solidFill>
                <a:effectLst/>
                <a:uLnTx/>
                <a:uFillTx/>
                <a:latin typeface="Arial"/>
                <a:ea typeface="+mn-ea"/>
                <a:cs typeface="Arial"/>
              </a:rPr>
              <a:t>B</a:t>
            </a:r>
            <a:r>
              <a:rPr kumimoji="0" sz="2800" b="1" i="0" u="none" strike="noStrike" kern="1200" cap="none" spc="0" normalizeH="0" baseline="0" noProof="0" dirty="0">
                <a:ln>
                  <a:noFill/>
                </a:ln>
                <a:solidFill>
                  <a:prstClr val="black"/>
                </a:solidFill>
                <a:effectLst/>
                <a:uLnTx/>
                <a:uFillTx/>
                <a:latin typeface="Arial"/>
                <a:ea typeface="+mn-ea"/>
                <a:cs typeface="Arial"/>
              </a:rPr>
              <a:t>	</a:t>
            </a:r>
            <a:r>
              <a:rPr kumimoji="0" sz="2800" b="1" i="0" u="none" strike="noStrike" kern="1200" cap="none" spc="-5" normalizeH="0" baseline="0" noProof="0" dirty="0">
                <a:ln>
                  <a:noFill/>
                </a:ln>
                <a:solidFill>
                  <a:prstClr val="black"/>
                </a:solidFill>
                <a:effectLst/>
                <a:uLnTx/>
                <a:uFillTx/>
                <a:latin typeface="Arial"/>
                <a:ea typeface="+mn-ea"/>
                <a:cs typeface="Arial"/>
              </a:rPr>
              <a:t>1</a:t>
            </a:r>
            <a:r>
              <a:rPr kumimoji="0" sz="2800" b="1" i="0" u="none" strike="noStrike" kern="1200" cap="none" spc="0" normalizeH="0" baseline="0" noProof="0" dirty="0">
                <a:ln>
                  <a:noFill/>
                </a:ln>
                <a:solidFill>
                  <a:prstClr val="black"/>
                </a:solidFill>
                <a:effectLst/>
                <a:uLnTx/>
                <a:uFillTx/>
                <a:latin typeface="Arial"/>
                <a:ea typeface="+mn-ea"/>
                <a:cs typeface="Arial"/>
              </a:rPr>
              <a:t>7	</a:t>
            </a:r>
            <a:r>
              <a:rPr kumimoji="0" sz="2800" b="1" i="0" u="none" strike="noStrike" kern="1200" cap="none" spc="5" normalizeH="0" baseline="0" noProof="0" dirty="0">
                <a:ln>
                  <a:noFill/>
                </a:ln>
                <a:solidFill>
                  <a:prstClr val="black"/>
                </a:solidFill>
                <a:effectLst/>
                <a:uLnTx/>
                <a:uFillTx/>
                <a:latin typeface="Arial"/>
                <a:ea typeface="+mn-ea"/>
                <a:cs typeface="Arial"/>
              </a:rPr>
              <a:t>C</a:t>
            </a:r>
            <a:r>
              <a:rPr kumimoji="0" sz="2800" b="1" i="0" u="none" strike="noStrike" kern="1200" cap="none" spc="0" normalizeH="0" baseline="0" noProof="0" dirty="0">
                <a:ln>
                  <a:noFill/>
                </a:ln>
                <a:solidFill>
                  <a:prstClr val="black"/>
                </a:solidFill>
                <a:effectLst/>
                <a:uLnTx/>
                <a:uFillTx/>
                <a:latin typeface="Arial"/>
                <a:ea typeface="+mn-ea"/>
                <a:cs typeface="Arial"/>
              </a:rPr>
              <a:t>	</a:t>
            </a:r>
            <a:r>
              <a:rPr kumimoji="0" sz="2800" b="1" i="0" u="none" strike="noStrike" kern="1200" cap="none" spc="-5" normalizeH="0" baseline="0" noProof="0" dirty="0">
                <a:ln>
                  <a:noFill/>
                </a:ln>
                <a:solidFill>
                  <a:prstClr val="black"/>
                </a:solidFill>
                <a:effectLst/>
                <a:uLnTx/>
                <a:uFillTx/>
                <a:latin typeface="Arial"/>
                <a:ea typeface="+mn-ea"/>
                <a:cs typeface="Arial"/>
              </a:rPr>
              <a:t>1</a:t>
            </a:r>
            <a:r>
              <a:rPr kumimoji="0" sz="2800" b="1" i="0" u="none" strike="noStrike" kern="1200" cap="none" spc="0" normalizeH="0" baseline="0" noProof="0" dirty="0">
                <a:ln>
                  <a:noFill/>
                </a:ln>
                <a:solidFill>
                  <a:prstClr val="black"/>
                </a:solidFill>
                <a:effectLst/>
                <a:uLnTx/>
                <a:uFillTx/>
                <a:latin typeface="Arial"/>
                <a:ea typeface="+mn-ea"/>
                <a:cs typeface="Arial"/>
              </a:rPr>
              <a:t>7	</a:t>
            </a:r>
            <a:r>
              <a:rPr kumimoji="0" sz="2800" b="1" i="0" u="none" strike="noStrike" kern="1200" cap="none" spc="5" normalizeH="0" baseline="0" noProof="0" dirty="0">
                <a:ln>
                  <a:noFill/>
                </a:ln>
                <a:solidFill>
                  <a:prstClr val="black"/>
                </a:solidFill>
                <a:effectLst/>
                <a:uLnTx/>
                <a:uFillTx/>
                <a:latin typeface="Arial"/>
                <a:ea typeface="+mn-ea"/>
                <a:cs typeface="Arial"/>
              </a:rPr>
              <a:t>A</a:t>
            </a:r>
            <a:r>
              <a:rPr kumimoji="0" sz="2800" b="1" i="0" u="none" strike="noStrike" kern="1200" cap="none" spc="0" normalizeH="0" baseline="0" noProof="0" dirty="0">
                <a:ln>
                  <a:noFill/>
                </a:ln>
                <a:solidFill>
                  <a:prstClr val="black"/>
                </a:solidFill>
                <a:effectLst/>
                <a:uLnTx/>
                <a:uFillTx/>
                <a:latin typeface="Arial"/>
                <a:ea typeface="+mn-ea"/>
                <a:cs typeface="Arial"/>
              </a:rPr>
              <a:t>	</a:t>
            </a:r>
            <a:r>
              <a:rPr kumimoji="0" sz="2800" b="1" i="0" u="none" strike="noStrike" kern="1200" cap="none" spc="-5" normalizeH="0" baseline="0" noProof="0" dirty="0">
                <a:ln>
                  <a:noFill/>
                </a:ln>
                <a:solidFill>
                  <a:prstClr val="black"/>
                </a:solidFill>
                <a:effectLst/>
                <a:uLnTx/>
                <a:uFillTx/>
                <a:latin typeface="Arial"/>
                <a:ea typeface="+mn-ea"/>
                <a:cs typeface="Arial"/>
              </a:rPr>
              <a:t>2</a:t>
            </a:r>
            <a:r>
              <a:rPr kumimoji="0" sz="2800" b="1" i="0" u="none" strike="noStrike" kern="1200" cap="none" spc="0" normalizeH="0" baseline="0" noProof="0" dirty="0">
                <a:ln>
                  <a:noFill/>
                </a:ln>
                <a:solidFill>
                  <a:prstClr val="black"/>
                </a:solidFill>
                <a:effectLst/>
                <a:uLnTx/>
                <a:uFillTx/>
                <a:latin typeface="Arial"/>
                <a:ea typeface="+mn-ea"/>
                <a:cs typeface="Arial"/>
              </a:rPr>
              <a:t>7</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3"/>
          <p:cNvSpPr txBox="1"/>
          <p:nvPr/>
        </p:nvSpPr>
        <p:spPr>
          <a:xfrm>
            <a:off x="1794525" y="4365464"/>
            <a:ext cx="1242060"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STEP</a:t>
            </a:r>
            <a:r>
              <a:rPr kumimoji="0" sz="2800" b="1" i="0" u="none" strike="noStrike" kern="1200" cap="none" spc="-165" normalizeH="0" baseline="0" noProof="0" dirty="0">
                <a:ln>
                  <a:noFill/>
                </a:ln>
                <a:solidFill>
                  <a:prstClr val="black"/>
                </a:solidFill>
                <a:effectLst/>
                <a:uLnTx/>
                <a:uFillTx/>
                <a:latin typeface="Arial"/>
                <a:ea typeface="+mn-ea"/>
                <a:cs typeface="Arial"/>
              </a:rPr>
              <a:t> </a:t>
            </a:r>
            <a:r>
              <a:rPr kumimoji="0" sz="2800" b="1" i="0" u="none" strike="noStrike" kern="1200" cap="none" spc="0" normalizeH="0" baseline="0" noProof="0" dirty="0">
                <a:ln>
                  <a:noFill/>
                </a:ln>
                <a:solidFill>
                  <a:prstClr val="black"/>
                </a:solidFill>
                <a:effectLst/>
                <a:uLnTx/>
                <a:uFillTx/>
                <a:latin typeface="Arial"/>
                <a:ea typeface="+mn-ea"/>
                <a:cs typeface="Arial"/>
              </a:rPr>
              <a:t>3</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4" name="object 14"/>
          <p:cNvSpPr txBox="1"/>
          <p:nvPr/>
        </p:nvSpPr>
        <p:spPr>
          <a:xfrm>
            <a:off x="8835552" y="3370149"/>
            <a:ext cx="224154"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3</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5" name="object 15"/>
          <p:cNvSpPr txBox="1"/>
          <p:nvPr/>
        </p:nvSpPr>
        <p:spPr>
          <a:xfrm>
            <a:off x="7189055" y="3370149"/>
            <a:ext cx="224154"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2</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6"/>
          <p:cNvSpPr txBox="1"/>
          <p:nvPr/>
        </p:nvSpPr>
        <p:spPr>
          <a:xfrm>
            <a:off x="5549691" y="3370149"/>
            <a:ext cx="224154"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1</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7" name="object 17"/>
          <p:cNvSpPr txBox="1"/>
          <p:nvPr/>
        </p:nvSpPr>
        <p:spPr>
          <a:xfrm>
            <a:off x="3903908" y="3370149"/>
            <a:ext cx="224154"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4</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8" name="object 18"/>
          <p:cNvSpPr txBox="1"/>
          <p:nvPr/>
        </p:nvSpPr>
        <p:spPr>
          <a:xfrm>
            <a:off x="1794525" y="3370149"/>
            <a:ext cx="1242060"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STEP</a:t>
            </a:r>
            <a:r>
              <a:rPr kumimoji="0" sz="2800" b="1" i="0" u="none" strike="noStrike" kern="1200" cap="none" spc="-165" normalizeH="0" baseline="0" noProof="0" dirty="0">
                <a:ln>
                  <a:noFill/>
                </a:ln>
                <a:solidFill>
                  <a:prstClr val="black"/>
                </a:solidFill>
                <a:effectLst/>
                <a:uLnTx/>
                <a:uFillTx/>
                <a:latin typeface="Arial"/>
                <a:ea typeface="+mn-ea"/>
                <a:cs typeface="Arial"/>
              </a:rPr>
              <a:t> </a:t>
            </a:r>
            <a:r>
              <a:rPr kumimoji="0" sz="2800" b="1" i="0" u="none" strike="noStrike" kern="1200" cap="none" spc="0" normalizeH="0" baseline="0" noProof="0" dirty="0">
                <a:ln>
                  <a:noFill/>
                </a:ln>
                <a:solidFill>
                  <a:prstClr val="black"/>
                </a:solidFill>
                <a:effectLst/>
                <a:uLnTx/>
                <a:uFillTx/>
                <a:latin typeface="Arial"/>
                <a:ea typeface="+mn-ea"/>
                <a:cs typeface="Arial"/>
              </a:rPr>
              <a:t>2</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9" name="object 19"/>
          <p:cNvSpPr txBox="1"/>
          <p:nvPr/>
        </p:nvSpPr>
        <p:spPr>
          <a:xfrm>
            <a:off x="8835552" y="2374120"/>
            <a:ext cx="224154"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4</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20" name="object 20"/>
          <p:cNvSpPr txBox="1"/>
          <p:nvPr/>
        </p:nvSpPr>
        <p:spPr>
          <a:xfrm>
            <a:off x="7189055" y="2374120"/>
            <a:ext cx="224154"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2</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21" name="object 21"/>
          <p:cNvSpPr txBox="1"/>
          <p:nvPr/>
        </p:nvSpPr>
        <p:spPr>
          <a:xfrm>
            <a:off x="5549691" y="2374120"/>
            <a:ext cx="224154"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1</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22" name="object 22"/>
          <p:cNvSpPr txBox="1"/>
          <p:nvPr/>
        </p:nvSpPr>
        <p:spPr>
          <a:xfrm>
            <a:off x="3903908" y="2374120"/>
            <a:ext cx="224154"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3</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23" name="object 23"/>
          <p:cNvSpPr txBox="1"/>
          <p:nvPr/>
        </p:nvSpPr>
        <p:spPr>
          <a:xfrm>
            <a:off x="1794525" y="2374120"/>
            <a:ext cx="1242060"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STEP</a:t>
            </a:r>
            <a:r>
              <a:rPr kumimoji="0" sz="2800" b="1" i="0" u="none" strike="noStrike" kern="1200" cap="none" spc="-165" normalizeH="0" baseline="0" noProof="0" dirty="0">
                <a:ln>
                  <a:noFill/>
                </a:ln>
                <a:solidFill>
                  <a:prstClr val="black"/>
                </a:solidFill>
                <a:effectLst/>
                <a:uLnTx/>
                <a:uFillTx/>
                <a:latin typeface="Arial"/>
                <a:ea typeface="+mn-ea"/>
                <a:cs typeface="Arial"/>
              </a:rPr>
              <a:t> </a:t>
            </a:r>
            <a:r>
              <a:rPr kumimoji="0" sz="2800" b="1" i="0" u="none" strike="noStrike" kern="1200" cap="none" spc="0" normalizeH="0" baseline="0" noProof="0" dirty="0">
                <a:ln>
                  <a:noFill/>
                </a:ln>
                <a:solidFill>
                  <a:prstClr val="black"/>
                </a:solidFill>
                <a:effectLst/>
                <a:uLnTx/>
                <a:uFillTx/>
                <a:latin typeface="Arial"/>
                <a:ea typeface="+mn-ea"/>
                <a:cs typeface="Arial"/>
              </a:rPr>
              <a:t>1</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24" name="object 24"/>
          <p:cNvSpPr txBox="1"/>
          <p:nvPr/>
        </p:nvSpPr>
        <p:spPr>
          <a:xfrm>
            <a:off x="8158694" y="1428731"/>
            <a:ext cx="1577340"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srgbClr val="F09141"/>
                </a:solidFill>
                <a:effectLst/>
                <a:uLnTx/>
                <a:uFillTx/>
                <a:latin typeface="Arial"/>
                <a:ea typeface="+mn-ea"/>
                <a:cs typeface="Arial"/>
              </a:rPr>
              <a:t>O</a:t>
            </a:r>
            <a:r>
              <a:rPr kumimoji="0" sz="2800" b="1" i="0" u="none" strike="noStrike" kern="1200" cap="none" spc="-10" normalizeH="0" baseline="0" noProof="0" dirty="0">
                <a:ln>
                  <a:noFill/>
                </a:ln>
                <a:solidFill>
                  <a:srgbClr val="F09141"/>
                </a:solidFill>
                <a:effectLst/>
                <a:uLnTx/>
                <a:uFillTx/>
                <a:latin typeface="Arial"/>
                <a:ea typeface="+mn-ea"/>
                <a:cs typeface="Arial"/>
              </a:rPr>
              <a:t>R</a:t>
            </a:r>
            <a:r>
              <a:rPr kumimoji="0" sz="2800" b="1" i="0" u="none" strike="noStrike" kern="1200" cap="none" spc="-80" normalizeH="0" baseline="0" noProof="0" dirty="0">
                <a:ln>
                  <a:noFill/>
                </a:ln>
                <a:solidFill>
                  <a:srgbClr val="F09141"/>
                </a:solidFill>
                <a:effectLst/>
                <a:uLnTx/>
                <a:uFillTx/>
                <a:latin typeface="Arial"/>
                <a:ea typeface="+mn-ea"/>
                <a:cs typeface="Arial"/>
              </a:rPr>
              <a:t>A</a:t>
            </a:r>
            <a:r>
              <a:rPr kumimoji="0" sz="2800" b="1" i="0" u="none" strike="noStrike" kern="1200" cap="none" spc="-10" normalizeH="0" baseline="0" noProof="0" dirty="0">
                <a:ln>
                  <a:noFill/>
                </a:ln>
                <a:solidFill>
                  <a:srgbClr val="F09141"/>
                </a:solidFill>
                <a:effectLst/>
                <a:uLnTx/>
                <a:uFillTx/>
                <a:latin typeface="Arial"/>
                <a:ea typeface="+mn-ea"/>
                <a:cs typeface="Arial"/>
              </a:rPr>
              <a:t>N</a:t>
            </a:r>
            <a:r>
              <a:rPr kumimoji="0" sz="2800" b="1" i="0" u="none" strike="noStrike" kern="1200" cap="none" spc="0" normalizeH="0" baseline="0" noProof="0" dirty="0">
                <a:ln>
                  <a:noFill/>
                </a:ln>
                <a:solidFill>
                  <a:srgbClr val="F09141"/>
                </a:solidFill>
                <a:effectLst/>
                <a:uLnTx/>
                <a:uFillTx/>
                <a:latin typeface="Arial"/>
                <a:ea typeface="+mn-ea"/>
                <a:cs typeface="Arial"/>
              </a:rPr>
              <a:t>G</a:t>
            </a:r>
            <a:r>
              <a:rPr kumimoji="0" sz="2800" b="1" i="0" u="none" strike="noStrike" kern="1200" cap="none" spc="5" normalizeH="0" baseline="0" noProof="0" dirty="0">
                <a:ln>
                  <a:noFill/>
                </a:ln>
                <a:solidFill>
                  <a:srgbClr val="F09141"/>
                </a:solidFill>
                <a:effectLst/>
                <a:uLnTx/>
                <a:uFillTx/>
                <a:latin typeface="Arial"/>
                <a:ea typeface="+mn-ea"/>
                <a:cs typeface="Arial"/>
              </a:rPr>
              <a:t>E</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25" name="object 25"/>
          <p:cNvSpPr txBox="1"/>
          <p:nvPr/>
        </p:nvSpPr>
        <p:spPr>
          <a:xfrm>
            <a:off x="6804623" y="1428731"/>
            <a:ext cx="990600"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10" normalizeH="0" baseline="0" noProof="0" dirty="0">
                <a:ln>
                  <a:noFill/>
                </a:ln>
                <a:solidFill>
                  <a:srgbClr val="0066FF"/>
                </a:solidFill>
                <a:effectLst/>
                <a:uLnTx/>
                <a:uFillTx/>
                <a:latin typeface="Arial"/>
                <a:ea typeface="+mn-ea"/>
                <a:cs typeface="Arial"/>
              </a:rPr>
              <a:t>BLUE</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26" name="object 26"/>
          <p:cNvSpPr txBox="1"/>
          <p:nvPr/>
        </p:nvSpPr>
        <p:spPr>
          <a:xfrm>
            <a:off x="5016194" y="1428731"/>
            <a:ext cx="1292860"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5" normalizeH="0" baseline="0" noProof="0" dirty="0">
                <a:ln>
                  <a:noFill/>
                </a:ln>
                <a:solidFill>
                  <a:srgbClr val="33CC33"/>
                </a:solidFill>
                <a:effectLst/>
                <a:uLnTx/>
                <a:uFillTx/>
                <a:latin typeface="Arial"/>
                <a:ea typeface="+mn-ea"/>
                <a:cs typeface="Arial"/>
              </a:rPr>
              <a:t>G</a:t>
            </a:r>
            <a:r>
              <a:rPr kumimoji="0" sz="2800" b="1" i="0" u="none" strike="noStrike" kern="1200" cap="none" spc="-10" normalizeH="0" baseline="0" noProof="0" dirty="0">
                <a:ln>
                  <a:noFill/>
                </a:ln>
                <a:solidFill>
                  <a:srgbClr val="33CC33"/>
                </a:solidFill>
                <a:effectLst/>
                <a:uLnTx/>
                <a:uFillTx/>
                <a:latin typeface="Arial"/>
                <a:ea typeface="+mn-ea"/>
                <a:cs typeface="Arial"/>
              </a:rPr>
              <a:t>R</a:t>
            </a:r>
            <a:r>
              <a:rPr kumimoji="0" sz="2800" b="1" i="0" u="none" strike="noStrike" kern="1200" cap="none" spc="5" normalizeH="0" baseline="0" noProof="0" dirty="0">
                <a:ln>
                  <a:noFill/>
                </a:ln>
                <a:solidFill>
                  <a:srgbClr val="33CC33"/>
                </a:solidFill>
                <a:effectLst/>
                <a:uLnTx/>
                <a:uFillTx/>
                <a:latin typeface="Arial"/>
                <a:ea typeface="+mn-ea"/>
                <a:cs typeface="Arial"/>
              </a:rPr>
              <a:t>EEN</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27" name="object 27"/>
          <p:cNvSpPr txBox="1">
            <a:spLocks noGrp="1"/>
          </p:cNvSpPr>
          <p:nvPr>
            <p:ph type="title"/>
          </p:nvPr>
        </p:nvSpPr>
        <p:spPr>
          <a:xfrm>
            <a:off x="3489521" y="1428731"/>
            <a:ext cx="1054735" cy="453390"/>
          </a:xfrm>
          <a:prstGeom prst="rect">
            <a:avLst/>
          </a:prstGeom>
        </p:spPr>
        <p:txBody>
          <a:bodyPr vert="horz" wrap="square" lIns="0" tIns="13335" rIns="0" bIns="0" rtlCol="0">
            <a:spAutoFit/>
          </a:bodyPr>
          <a:lstStyle/>
          <a:p>
            <a:pPr marL="12700">
              <a:lnSpc>
                <a:spcPct val="100000"/>
              </a:lnSpc>
              <a:spcBef>
                <a:spcPts val="105"/>
              </a:spcBef>
            </a:pPr>
            <a:r>
              <a:rPr sz="2800" b="1" spc="5" dirty="0">
                <a:solidFill>
                  <a:srgbClr val="FCD441"/>
                </a:solidFill>
                <a:latin typeface="Arial"/>
                <a:cs typeface="Arial"/>
              </a:rPr>
              <a:t>GO</a:t>
            </a:r>
            <a:r>
              <a:rPr sz="2800" b="1" spc="-15" dirty="0">
                <a:solidFill>
                  <a:srgbClr val="FCD441"/>
                </a:solidFill>
                <a:latin typeface="Arial"/>
                <a:cs typeface="Arial"/>
              </a:rPr>
              <a:t>L</a:t>
            </a:r>
            <a:r>
              <a:rPr sz="2800" b="1" spc="5" dirty="0">
                <a:solidFill>
                  <a:srgbClr val="FCD441"/>
                </a:solidFill>
                <a:latin typeface="Arial"/>
                <a:cs typeface="Arial"/>
              </a:rPr>
              <a:t>D</a:t>
            </a:r>
            <a:endParaRPr sz="2800">
              <a:latin typeface="Arial"/>
              <a:cs typeface="Arial"/>
            </a:endParaRPr>
          </a:p>
        </p:txBody>
      </p:sp>
      <p:grpSp>
        <p:nvGrpSpPr>
          <p:cNvPr id="28" name="object 28"/>
          <p:cNvGrpSpPr/>
          <p:nvPr/>
        </p:nvGrpSpPr>
        <p:grpSpPr>
          <a:xfrm>
            <a:off x="1587753" y="1212850"/>
            <a:ext cx="8242300" cy="4889500"/>
            <a:chOff x="1587753" y="1212850"/>
            <a:chExt cx="8242300" cy="4889500"/>
          </a:xfrm>
        </p:grpSpPr>
        <p:sp>
          <p:nvSpPr>
            <p:cNvPr id="29" name="object 29"/>
            <p:cNvSpPr/>
            <p:nvPr/>
          </p:nvSpPr>
          <p:spPr>
            <a:xfrm>
              <a:off x="1594103" y="5099303"/>
              <a:ext cx="8229600" cy="0"/>
            </a:xfrm>
            <a:custGeom>
              <a:avLst/>
              <a:gdLst/>
              <a:ahLst/>
              <a:cxnLst/>
              <a:rect l="l" t="t" r="r" b="b"/>
              <a:pathLst>
                <a:path w="8229600">
                  <a:moveTo>
                    <a:pt x="0" y="0"/>
                  </a:moveTo>
                  <a:lnTo>
                    <a:pt x="8229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1594103" y="6096000"/>
              <a:ext cx="8229600" cy="0"/>
            </a:xfrm>
            <a:custGeom>
              <a:avLst/>
              <a:gdLst/>
              <a:ahLst/>
              <a:cxnLst/>
              <a:rect l="l" t="t" r="r" b="b"/>
              <a:pathLst>
                <a:path w="8229600">
                  <a:moveTo>
                    <a:pt x="0" y="0"/>
                  </a:moveTo>
                  <a:lnTo>
                    <a:pt x="8229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1594103" y="1219200"/>
              <a:ext cx="8229600" cy="0"/>
            </a:xfrm>
            <a:custGeom>
              <a:avLst/>
              <a:gdLst/>
              <a:ahLst/>
              <a:cxnLst/>
              <a:rect l="l" t="t" r="r" b="b"/>
              <a:pathLst>
                <a:path w="8229600">
                  <a:moveTo>
                    <a:pt x="0" y="0"/>
                  </a:moveTo>
                  <a:lnTo>
                    <a:pt x="8229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1594103" y="2115311"/>
              <a:ext cx="8229600" cy="0"/>
            </a:xfrm>
            <a:custGeom>
              <a:avLst/>
              <a:gdLst/>
              <a:ahLst/>
              <a:cxnLst/>
              <a:rect l="l" t="t" r="r" b="b"/>
              <a:pathLst>
                <a:path w="8229600">
                  <a:moveTo>
                    <a:pt x="0" y="0"/>
                  </a:moveTo>
                  <a:lnTo>
                    <a:pt x="8229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1594103" y="3108960"/>
              <a:ext cx="8229600" cy="0"/>
            </a:xfrm>
            <a:custGeom>
              <a:avLst/>
              <a:gdLst/>
              <a:ahLst/>
              <a:cxnLst/>
              <a:rect l="l" t="t" r="r" b="b"/>
              <a:pathLst>
                <a:path w="8229600">
                  <a:moveTo>
                    <a:pt x="0" y="0"/>
                  </a:moveTo>
                  <a:lnTo>
                    <a:pt x="8229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1594103" y="4105655"/>
              <a:ext cx="8229600" cy="0"/>
            </a:xfrm>
            <a:custGeom>
              <a:avLst/>
              <a:gdLst/>
              <a:ahLst/>
              <a:cxnLst/>
              <a:rect l="l" t="t" r="r" b="b"/>
              <a:pathLst>
                <a:path w="8229600">
                  <a:moveTo>
                    <a:pt x="0" y="0"/>
                  </a:moveTo>
                  <a:lnTo>
                    <a:pt x="8229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1594103" y="1219200"/>
              <a:ext cx="0" cy="4876800"/>
            </a:xfrm>
            <a:custGeom>
              <a:avLst/>
              <a:gdLst/>
              <a:ahLst/>
              <a:cxnLst/>
              <a:rect l="l" t="t" r="r" b="b"/>
              <a:pathLst>
                <a:path h="4876800">
                  <a:moveTo>
                    <a:pt x="0" y="0"/>
                  </a:moveTo>
                  <a:lnTo>
                    <a:pt x="0" y="487680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3240024" y="1219200"/>
              <a:ext cx="0" cy="4876800"/>
            </a:xfrm>
            <a:custGeom>
              <a:avLst/>
              <a:gdLst/>
              <a:ahLst/>
              <a:cxnLst/>
              <a:rect l="l" t="t" r="r" b="b"/>
              <a:pathLst>
                <a:path h="4876800">
                  <a:moveTo>
                    <a:pt x="0" y="0"/>
                  </a:moveTo>
                  <a:lnTo>
                    <a:pt x="0" y="487680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4794503" y="1219200"/>
              <a:ext cx="0" cy="4876800"/>
            </a:xfrm>
            <a:custGeom>
              <a:avLst/>
              <a:gdLst/>
              <a:ahLst/>
              <a:cxnLst/>
              <a:rect l="l" t="t" r="r" b="b"/>
              <a:pathLst>
                <a:path h="4876800">
                  <a:moveTo>
                    <a:pt x="0" y="0"/>
                  </a:moveTo>
                  <a:lnTo>
                    <a:pt x="0" y="487680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6528815" y="1219200"/>
              <a:ext cx="0" cy="4876800"/>
            </a:xfrm>
            <a:custGeom>
              <a:avLst/>
              <a:gdLst/>
              <a:ahLst/>
              <a:cxnLst/>
              <a:rect l="l" t="t" r="r" b="b"/>
              <a:pathLst>
                <a:path h="4876800">
                  <a:moveTo>
                    <a:pt x="0" y="0"/>
                  </a:moveTo>
                  <a:lnTo>
                    <a:pt x="0" y="487680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8071103" y="1219200"/>
              <a:ext cx="0" cy="4876800"/>
            </a:xfrm>
            <a:custGeom>
              <a:avLst/>
              <a:gdLst/>
              <a:ahLst/>
              <a:cxnLst/>
              <a:rect l="l" t="t" r="r" b="b"/>
              <a:pathLst>
                <a:path h="4876800">
                  <a:moveTo>
                    <a:pt x="0" y="0"/>
                  </a:moveTo>
                  <a:lnTo>
                    <a:pt x="0" y="487680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9823703" y="1219200"/>
              <a:ext cx="0" cy="4876800"/>
            </a:xfrm>
            <a:custGeom>
              <a:avLst/>
              <a:gdLst/>
              <a:ahLst/>
              <a:cxnLst/>
              <a:rect l="l" t="t" r="r" b="b"/>
              <a:pathLst>
                <a:path h="4876800">
                  <a:moveTo>
                    <a:pt x="0" y="0"/>
                  </a:moveTo>
                  <a:lnTo>
                    <a:pt x="0" y="487680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8554211" y="2439922"/>
              <a:ext cx="878205" cy="2819400"/>
            </a:xfrm>
            <a:custGeom>
              <a:avLst/>
              <a:gdLst/>
              <a:ahLst/>
              <a:cxnLst/>
              <a:rect l="l" t="t" r="r" b="b"/>
              <a:pathLst>
                <a:path w="878204" h="2819400">
                  <a:moveTo>
                    <a:pt x="0" y="2425039"/>
                  </a:moveTo>
                  <a:lnTo>
                    <a:pt x="219456" y="2425039"/>
                  </a:lnTo>
                  <a:lnTo>
                    <a:pt x="219456" y="0"/>
                  </a:lnTo>
                  <a:lnTo>
                    <a:pt x="658368" y="0"/>
                  </a:lnTo>
                  <a:lnTo>
                    <a:pt x="658368" y="2425039"/>
                  </a:lnTo>
                  <a:lnTo>
                    <a:pt x="877824" y="2425039"/>
                  </a:lnTo>
                  <a:lnTo>
                    <a:pt x="438912" y="2819399"/>
                  </a:lnTo>
                  <a:lnTo>
                    <a:pt x="0" y="2425039"/>
                  </a:lnTo>
                  <a:close/>
                </a:path>
              </a:pathLst>
            </a:custGeom>
            <a:ln w="34925">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6935724" y="2442970"/>
              <a:ext cx="878205" cy="2819400"/>
            </a:xfrm>
            <a:custGeom>
              <a:avLst/>
              <a:gdLst/>
              <a:ahLst/>
              <a:cxnLst/>
              <a:rect l="l" t="t" r="r" b="b"/>
              <a:pathLst>
                <a:path w="878204" h="2819400">
                  <a:moveTo>
                    <a:pt x="0" y="2425039"/>
                  </a:moveTo>
                  <a:lnTo>
                    <a:pt x="219456" y="2425039"/>
                  </a:lnTo>
                  <a:lnTo>
                    <a:pt x="219456" y="0"/>
                  </a:lnTo>
                  <a:lnTo>
                    <a:pt x="658368" y="0"/>
                  </a:lnTo>
                  <a:lnTo>
                    <a:pt x="658368" y="2425039"/>
                  </a:lnTo>
                  <a:lnTo>
                    <a:pt x="877824" y="2425039"/>
                  </a:lnTo>
                  <a:lnTo>
                    <a:pt x="438912" y="2819400"/>
                  </a:lnTo>
                  <a:lnTo>
                    <a:pt x="0" y="2425039"/>
                  </a:lnTo>
                  <a:close/>
                </a:path>
              </a:pathLst>
            </a:custGeom>
            <a:ln w="34925">
              <a:solidFill>
                <a:srgbClr val="0000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5292851" y="2446018"/>
              <a:ext cx="878205" cy="2819400"/>
            </a:xfrm>
            <a:custGeom>
              <a:avLst/>
              <a:gdLst/>
              <a:ahLst/>
              <a:cxnLst/>
              <a:rect l="l" t="t" r="r" b="b"/>
              <a:pathLst>
                <a:path w="878204" h="2819400">
                  <a:moveTo>
                    <a:pt x="0" y="2425039"/>
                  </a:moveTo>
                  <a:lnTo>
                    <a:pt x="219456" y="2425039"/>
                  </a:lnTo>
                  <a:lnTo>
                    <a:pt x="219456" y="0"/>
                  </a:lnTo>
                  <a:lnTo>
                    <a:pt x="658368" y="0"/>
                  </a:lnTo>
                  <a:lnTo>
                    <a:pt x="658368" y="2425039"/>
                  </a:lnTo>
                  <a:lnTo>
                    <a:pt x="877824" y="2425039"/>
                  </a:lnTo>
                  <a:lnTo>
                    <a:pt x="438912" y="2819400"/>
                  </a:lnTo>
                  <a:lnTo>
                    <a:pt x="0" y="2425039"/>
                  </a:lnTo>
                  <a:close/>
                </a:path>
              </a:pathLst>
            </a:custGeom>
            <a:ln w="34925">
              <a:solidFill>
                <a:srgbClr val="A9D18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3628643" y="2461261"/>
              <a:ext cx="881380" cy="2819400"/>
            </a:xfrm>
            <a:custGeom>
              <a:avLst/>
              <a:gdLst/>
              <a:ahLst/>
              <a:cxnLst/>
              <a:rect l="l" t="t" r="r" b="b"/>
              <a:pathLst>
                <a:path w="881379" h="2819400">
                  <a:moveTo>
                    <a:pt x="0" y="2423668"/>
                  </a:moveTo>
                  <a:lnTo>
                    <a:pt x="220218" y="2423668"/>
                  </a:lnTo>
                  <a:lnTo>
                    <a:pt x="220218" y="0"/>
                  </a:lnTo>
                  <a:lnTo>
                    <a:pt x="660654" y="0"/>
                  </a:lnTo>
                  <a:lnTo>
                    <a:pt x="660654" y="2423668"/>
                  </a:lnTo>
                  <a:lnTo>
                    <a:pt x="880872" y="2423668"/>
                  </a:lnTo>
                  <a:lnTo>
                    <a:pt x="440436" y="2819400"/>
                  </a:lnTo>
                  <a:lnTo>
                    <a:pt x="0" y="2423668"/>
                  </a:lnTo>
                  <a:close/>
                </a:path>
              </a:pathLst>
            </a:custGeom>
            <a:ln w="34925">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6" name="Slide Number Placeholder 45">
            <a:extLst>
              <a:ext uri="{FF2B5EF4-FFF2-40B4-BE49-F238E27FC236}">
                <a16:creationId xmlns:a16="http://schemas.microsoft.com/office/drawing/2014/main" id="{FD0159FA-3134-2B42-8EA1-0F9B4416A625}"/>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071104" y="5099303"/>
            <a:ext cx="1752600" cy="996950"/>
          </a:xfrm>
          <a:custGeom>
            <a:avLst/>
            <a:gdLst/>
            <a:ahLst/>
            <a:cxnLst/>
            <a:rect l="l" t="t" r="r" b="b"/>
            <a:pathLst>
              <a:path w="1752600" h="996950">
                <a:moveTo>
                  <a:pt x="1752600" y="0"/>
                </a:moveTo>
                <a:lnTo>
                  <a:pt x="0" y="0"/>
                </a:lnTo>
                <a:lnTo>
                  <a:pt x="0" y="996696"/>
                </a:lnTo>
                <a:lnTo>
                  <a:pt x="1752600" y="996696"/>
                </a:lnTo>
                <a:lnTo>
                  <a:pt x="1752600" y="0"/>
                </a:lnTo>
                <a:close/>
              </a:path>
            </a:pathLst>
          </a:custGeom>
          <a:solidFill>
            <a:srgbClr val="DDDDD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8783519" y="5360066"/>
            <a:ext cx="422275"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5" normalizeH="0" baseline="0" noProof="0" dirty="0">
                <a:ln>
                  <a:noFill/>
                </a:ln>
                <a:solidFill>
                  <a:prstClr val="black"/>
                </a:solidFill>
                <a:effectLst/>
                <a:uLnTx/>
                <a:uFillTx/>
                <a:latin typeface="Arial"/>
                <a:ea typeface="+mn-ea"/>
                <a:cs typeface="Arial"/>
              </a:rPr>
              <a:t>3</a:t>
            </a:r>
            <a:r>
              <a:rPr kumimoji="0" sz="2800" b="1" i="0" u="none" strike="noStrike" kern="1200" cap="none" spc="0" normalizeH="0" baseline="0" noProof="0" dirty="0">
                <a:ln>
                  <a:noFill/>
                </a:ln>
                <a:solidFill>
                  <a:prstClr val="black"/>
                </a:solidFill>
                <a:effectLst/>
                <a:uLnTx/>
                <a:uFillTx/>
                <a:latin typeface="Arial"/>
                <a:ea typeface="+mn-ea"/>
                <a:cs typeface="Arial"/>
              </a:rPr>
              <a:t>4</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p:nvPr/>
        </p:nvSpPr>
        <p:spPr>
          <a:xfrm>
            <a:off x="6528816" y="5099303"/>
            <a:ext cx="1542415" cy="996950"/>
          </a:xfrm>
          <a:custGeom>
            <a:avLst/>
            <a:gdLst/>
            <a:ahLst/>
            <a:cxnLst/>
            <a:rect l="l" t="t" r="r" b="b"/>
            <a:pathLst>
              <a:path w="1542415" h="996950">
                <a:moveTo>
                  <a:pt x="1542287" y="0"/>
                </a:moveTo>
                <a:lnTo>
                  <a:pt x="0" y="0"/>
                </a:lnTo>
                <a:lnTo>
                  <a:pt x="0" y="996696"/>
                </a:lnTo>
                <a:lnTo>
                  <a:pt x="1542287" y="996696"/>
                </a:lnTo>
                <a:lnTo>
                  <a:pt x="1542287" y="0"/>
                </a:lnTo>
                <a:close/>
              </a:path>
            </a:pathLst>
          </a:custGeom>
          <a:solidFill>
            <a:srgbClr val="DDDDD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7136964" y="5360066"/>
            <a:ext cx="422275"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5" normalizeH="0" baseline="0" noProof="0" dirty="0">
                <a:ln>
                  <a:noFill/>
                </a:ln>
                <a:solidFill>
                  <a:prstClr val="black"/>
                </a:solidFill>
                <a:effectLst/>
                <a:uLnTx/>
                <a:uFillTx/>
                <a:latin typeface="Arial"/>
                <a:ea typeface="+mn-ea"/>
                <a:cs typeface="Arial"/>
              </a:rPr>
              <a:t>2</a:t>
            </a:r>
            <a:r>
              <a:rPr kumimoji="0" sz="2800" b="1" i="0" u="none" strike="noStrike" kern="1200" cap="none" spc="0" normalizeH="0" baseline="0" noProof="0" dirty="0">
                <a:ln>
                  <a:noFill/>
                </a:ln>
                <a:solidFill>
                  <a:prstClr val="black"/>
                </a:solidFill>
                <a:effectLst/>
                <a:uLnTx/>
                <a:uFillTx/>
                <a:latin typeface="Arial"/>
                <a:ea typeface="+mn-ea"/>
                <a:cs typeface="Arial"/>
              </a:rPr>
              <a:t>1</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p:nvPr/>
        </p:nvSpPr>
        <p:spPr>
          <a:xfrm>
            <a:off x="4794503" y="5099303"/>
            <a:ext cx="1734820" cy="996950"/>
          </a:xfrm>
          <a:custGeom>
            <a:avLst/>
            <a:gdLst/>
            <a:ahLst/>
            <a:cxnLst/>
            <a:rect l="l" t="t" r="r" b="b"/>
            <a:pathLst>
              <a:path w="1734820" h="996950">
                <a:moveTo>
                  <a:pt x="1734311" y="0"/>
                </a:moveTo>
                <a:lnTo>
                  <a:pt x="0" y="0"/>
                </a:lnTo>
                <a:lnTo>
                  <a:pt x="0" y="996696"/>
                </a:lnTo>
                <a:lnTo>
                  <a:pt x="1734311" y="996696"/>
                </a:lnTo>
                <a:lnTo>
                  <a:pt x="1734311" y="0"/>
                </a:lnTo>
                <a:close/>
              </a:path>
            </a:pathLst>
          </a:custGeom>
          <a:solidFill>
            <a:srgbClr val="DDDDD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5497775" y="5360066"/>
            <a:ext cx="422275"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5" normalizeH="0" baseline="0" noProof="0" dirty="0">
                <a:ln>
                  <a:noFill/>
                </a:ln>
                <a:solidFill>
                  <a:prstClr val="black"/>
                </a:solidFill>
                <a:effectLst/>
                <a:uLnTx/>
                <a:uFillTx/>
                <a:latin typeface="Arial"/>
                <a:ea typeface="+mn-ea"/>
                <a:cs typeface="Arial"/>
              </a:rPr>
              <a:t>1</a:t>
            </a:r>
            <a:r>
              <a:rPr kumimoji="0" sz="2800" b="1" i="0" u="none" strike="noStrike" kern="1200" cap="none" spc="0" normalizeH="0" baseline="0" noProof="0" dirty="0">
                <a:ln>
                  <a:noFill/>
                </a:ln>
                <a:solidFill>
                  <a:prstClr val="black"/>
                </a:solidFill>
                <a:effectLst/>
                <a:uLnTx/>
                <a:uFillTx/>
                <a:latin typeface="Arial"/>
                <a:ea typeface="+mn-ea"/>
                <a:cs typeface="Arial"/>
              </a:rPr>
              <a:t>9</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p:nvPr/>
        </p:nvSpPr>
        <p:spPr>
          <a:xfrm>
            <a:off x="3240023" y="5099303"/>
            <a:ext cx="1554480" cy="996950"/>
          </a:xfrm>
          <a:custGeom>
            <a:avLst/>
            <a:gdLst/>
            <a:ahLst/>
            <a:cxnLst/>
            <a:rect l="l" t="t" r="r" b="b"/>
            <a:pathLst>
              <a:path w="1554479" h="996950">
                <a:moveTo>
                  <a:pt x="1554479" y="0"/>
                </a:moveTo>
                <a:lnTo>
                  <a:pt x="0" y="0"/>
                </a:lnTo>
                <a:lnTo>
                  <a:pt x="0" y="996696"/>
                </a:lnTo>
                <a:lnTo>
                  <a:pt x="1554479" y="996696"/>
                </a:lnTo>
                <a:lnTo>
                  <a:pt x="1554479" y="0"/>
                </a:lnTo>
                <a:close/>
              </a:path>
            </a:pathLst>
          </a:custGeom>
          <a:solidFill>
            <a:srgbClr val="DDDDD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3852204" y="5360066"/>
            <a:ext cx="422275"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5" normalizeH="0" baseline="0" noProof="0" dirty="0">
                <a:ln>
                  <a:noFill/>
                </a:ln>
                <a:solidFill>
                  <a:prstClr val="black"/>
                </a:solidFill>
                <a:effectLst/>
                <a:uLnTx/>
                <a:uFillTx/>
                <a:latin typeface="Arial"/>
                <a:ea typeface="+mn-ea"/>
                <a:cs typeface="Arial"/>
              </a:rPr>
              <a:t>4</a:t>
            </a:r>
            <a:r>
              <a:rPr kumimoji="0" sz="2800" b="1" i="0" u="none" strike="noStrike" kern="1200" cap="none" spc="0" normalizeH="0" baseline="0" noProof="0" dirty="0">
                <a:ln>
                  <a:noFill/>
                </a:ln>
                <a:solidFill>
                  <a:prstClr val="black"/>
                </a:solidFill>
                <a:effectLst/>
                <a:uLnTx/>
                <a:uFillTx/>
                <a:latin typeface="Arial"/>
                <a:ea typeface="+mn-ea"/>
                <a:cs typeface="Arial"/>
              </a:rPr>
              <a:t>6</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10"/>
          <p:cNvSpPr/>
          <p:nvPr/>
        </p:nvSpPr>
        <p:spPr>
          <a:xfrm>
            <a:off x="1594103" y="5099303"/>
            <a:ext cx="1645920" cy="996950"/>
          </a:xfrm>
          <a:custGeom>
            <a:avLst/>
            <a:gdLst/>
            <a:ahLst/>
            <a:cxnLst/>
            <a:rect l="l" t="t" r="r" b="b"/>
            <a:pathLst>
              <a:path w="1645920" h="996950">
                <a:moveTo>
                  <a:pt x="1645920" y="0"/>
                </a:moveTo>
                <a:lnTo>
                  <a:pt x="0" y="0"/>
                </a:lnTo>
                <a:lnTo>
                  <a:pt x="0" y="996696"/>
                </a:lnTo>
                <a:lnTo>
                  <a:pt x="1645920" y="996696"/>
                </a:lnTo>
                <a:lnTo>
                  <a:pt x="1645920" y="0"/>
                </a:lnTo>
                <a:close/>
              </a:path>
            </a:pathLst>
          </a:custGeom>
          <a:solidFill>
            <a:srgbClr val="DDDDD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txBox="1"/>
          <p:nvPr/>
        </p:nvSpPr>
        <p:spPr>
          <a:xfrm>
            <a:off x="1834109" y="5360066"/>
            <a:ext cx="1167130"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60" normalizeH="0" baseline="0" noProof="0" dirty="0">
                <a:ln>
                  <a:noFill/>
                </a:ln>
                <a:solidFill>
                  <a:prstClr val="black"/>
                </a:solidFill>
                <a:effectLst/>
                <a:uLnTx/>
                <a:uFillTx/>
                <a:latin typeface="Arial"/>
                <a:ea typeface="+mn-ea"/>
                <a:cs typeface="Arial"/>
              </a:rPr>
              <a:t>T</a:t>
            </a:r>
            <a:r>
              <a:rPr kumimoji="0" sz="2800" b="1" i="0" u="none" strike="noStrike" kern="1200" cap="none" spc="0" normalizeH="0" baseline="0" noProof="0" dirty="0">
                <a:ln>
                  <a:noFill/>
                </a:ln>
                <a:solidFill>
                  <a:prstClr val="black"/>
                </a:solidFill>
                <a:effectLst/>
                <a:uLnTx/>
                <a:uFillTx/>
                <a:latin typeface="Arial"/>
                <a:ea typeface="+mn-ea"/>
                <a:cs typeface="Arial"/>
              </a:rPr>
              <a:t>O</a:t>
            </a:r>
            <a:r>
              <a:rPr kumimoji="0" sz="2800" b="1" i="0" u="none" strike="noStrike" kern="1200" cap="none" spc="-229" normalizeH="0" baseline="0" noProof="0" dirty="0">
                <a:ln>
                  <a:noFill/>
                </a:ln>
                <a:solidFill>
                  <a:prstClr val="black"/>
                </a:solidFill>
                <a:effectLst/>
                <a:uLnTx/>
                <a:uFillTx/>
                <a:latin typeface="Arial"/>
                <a:ea typeface="+mn-ea"/>
                <a:cs typeface="Arial"/>
              </a:rPr>
              <a:t>T</a:t>
            </a:r>
            <a:r>
              <a:rPr kumimoji="0" sz="2800" b="1" i="0" u="none" strike="noStrike" kern="1200" cap="none" spc="-80" normalizeH="0" baseline="0" noProof="0" dirty="0">
                <a:ln>
                  <a:noFill/>
                </a:ln>
                <a:solidFill>
                  <a:prstClr val="black"/>
                </a:solidFill>
                <a:effectLst/>
                <a:uLnTx/>
                <a:uFillTx/>
                <a:latin typeface="Arial"/>
                <a:ea typeface="+mn-ea"/>
                <a:cs typeface="Arial"/>
              </a:rPr>
              <a:t>A</a:t>
            </a:r>
            <a:r>
              <a:rPr kumimoji="0" sz="2800" b="1" i="0" u="none" strike="noStrike" kern="1200" cap="none" spc="0" normalizeH="0" baseline="0" noProof="0" dirty="0">
                <a:ln>
                  <a:noFill/>
                </a:ln>
                <a:solidFill>
                  <a:prstClr val="black"/>
                </a:solidFill>
                <a:effectLst/>
                <a:uLnTx/>
                <a:uFillTx/>
                <a:latin typeface="Arial"/>
                <a:ea typeface="+mn-ea"/>
                <a:cs typeface="Arial"/>
              </a:rPr>
              <a:t>L</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2" name="object 12"/>
          <p:cNvSpPr txBox="1"/>
          <p:nvPr/>
        </p:nvSpPr>
        <p:spPr>
          <a:xfrm>
            <a:off x="3318345" y="4365464"/>
            <a:ext cx="5892800"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567055" algn="l"/>
                <a:tab pos="1566545" algn="l"/>
                <a:tab pos="2218690" algn="l"/>
                <a:tab pos="3303270" algn="l"/>
                <a:tab pos="3857625" algn="l"/>
                <a:tab pos="4843145" algn="l"/>
                <a:tab pos="5483225" algn="l"/>
              </a:tabLst>
              <a:defRPr/>
            </a:pPr>
            <a:r>
              <a:rPr kumimoji="0" sz="2800" b="1" i="0" u="none" strike="noStrike" kern="1200" cap="none" spc="5" normalizeH="0" baseline="0" noProof="0" dirty="0">
                <a:ln>
                  <a:noFill/>
                </a:ln>
                <a:solidFill>
                  <a:prstClr val="black"/>
                </a:solidFill>
                <a:effectLst/>
                <a:uLnTx/>
                <a:uFillTx/>
                <a:latin typeface="Arial"/>
                <a:ea typeface="+mn-ea"/>
                <a:cs typeface="Arial"/>
              </a:rPr>
              <a:t>D	</a:t>
            </a:r>
            <a:r>
              <a:rPr kumimoji="0" sz="2800" b="1" i="0" u="none" strike="noStrike" kern="1200" cap="none" spc="-5" normalizeH="0" baseline="0" noProof="0" dirty="0">
                <a:ln>
                  <a:noFill/>
                </a:ln>
                <a:solidFill>
                  <a:prstClr val="black"/>
                </a:solidFill>
                <a:effectLst/>
                <a:uLnTx/>
                <a:uFillTx/>
                <a:latin typeface="Arial"/>
                <a:ea typeface="+mn-ea"/>
                <a:cs typeface="Arial"/>
              </a:rPr>
              <a:t>3</a:t>
            </a:r>
            <a:r>
              <a:rPr kumimoji="0" sz="2800" b="1" i="0" u="none" strike="noStrike" kern="1200" cap="none" spc="0" normalizeH="0" baseline="0" noProof="0" dirty="0">
                <a:ln>
                  <a:noFill/>
                </a:ln>
                <a:solidFill>
                  <a:prstClr val="black"/>
                </a:solidFill>
                <a:effectLst/>
                <a:uLnTx/>
                <a:uFillTx/>
                <a:latin typeface="Arial"/>
                <a:ea typeface="+mn-ea"/>
                <a:cs typeface="Arial"/>
              </a:rPr>
              <a:t>9	</a:t>
            </a:r>
            <a:r>
              <a:rPr kumimoji="0" sz="2800" b="1" i="0" u="none" strike="noStrike" kern="1200" cap="none" spc="5" normalizeH="0" baseline="0" noProof="0" dirty="0">
                <a:ln>
                  <a:noFill/>
                </a:ln>
                <a:solidFill>
                  <a:prstClr val="black"/>
                </a:solidFill>
                <a:effectLst/>
                <a:uLnTx/>
                <a:uFillTx/>
                <a:latin typeface="Arial"/>
                <a:ea typeface="+mn-ea"/>
                <a:cs typeface="Arial"/>
              </a:rPr>
              <a:t>B</a:t>
            </a:r>
            <a:r>
              <a:rPr kumimoji="0" sz="2800" b="1" i="0" u="none" strike="noStrike" kern="1200" cap="none" spc="0" normalizeH="0" baseline="0" noProof="0" dirty="0">
                <a:ln>
                  <a:noFill/>
                </a:ln>
                <a:solidFill>
                  <a:prstClr val="black"/>
                </a:solidFill>
                <a:effectLst/>
                <a:uLnTx/>
                <a:uFillTx/>
                <a:latin typeface="Arial"/>
                <a:ea typeface="+mn-ea"/>
                <a:cs typeface="Arial"/>
              </a:rPr>
              <a:t>	</a:t>
            </a:r>
            <a:r>
              <a:rPr kumimoji="0" sz="2800" b="1" i="0" u="none" strike="noStrike" kern="1200" cap="none" spc="-5" normalizeH="0" baseline="0" noProof="0" dirty="0">
                <a:ln>
                  <a:noFill/>
                </a:ln>
                <a:solidFill>
                  <a:prstClr val="black"/>
                </a:solidFill>
                <a:effectLst/>
                <a:uLnTx/>
                <a:uFillTx/>
                <a:latin typeface="Arial"/>
                <a:ea typeface="+mn-ea"/>
                <a:cs typeface="Arial"/>
              </a:rPr>
              <a:t>1</a:t>
            </a:r>
            <a:r>
              <a:rPr kumimoji="0" sz="2800" b="1" i="0" u="none" strike="noStrike" kern="1200" cap="none" spc="0" normalizeH="0" baseline="0" noProof="0" dirty="0">
                <a:ln>
                  <a:noFill/>
                </a:ln>
                <a:solidFill>
                  <a:prstClr val="black"/>
                </a:solidFill>
                <a:effectLst/>
                <a:uLnTx/>
                <a:uFillTx/>
                <a:latin typeface="Arial"/>
                <a:ea typeface="+mn-ea"/>
                <a:cs typeface="Arial"/>
              </a:rPr>
              <a:t>7	</a:t>
            </a:r>
            <a:r>
              <a:rPr kumimoji="0" sz="2800" b="1" i="0" u="none" strike="noStrike" kern="1200" cap="none" spc="5" normalizeH="0" baseline="0" noProof="0" dirty="0">
                <a:ln>
                  <a:noFill/>
                </a:ln>
                <a:solidFill>
                  <a:prstClr val="black"/>
                </a:solidFill>
                <a:effectLst/>
                <a:uLnTx/>
                <a:uFillTx/>
                <a:latin typeface="Arial"/>
                <a:ea typeface="+mn-ea"/>
                <a:cs typeface="Arial"/>
              </a:rPr>
              <a:t>C</a:t>
            </a:r>
            <a:r>
              <a:rPr kumimoji="0" sz="2800" b="1" i="0" u="none" strike="noStrike" kern="1200" cap="none" spc="0" normalizeH="0" baseline="0" noProof="0" dirty="0">
                <a:ln>
                  <a:noFill/>
                </a:ln>
                <a:solidFill>
                  <a:prstClr val="black"/>
                </a:solidFill>
                <a:effectLst/>
                <a:uLnTx/>
                <a:uFillTx/>
                <a:latin typeface="Arial"/>
                <a:ea typeface="+mn-ea"/>
                <a:cs typeface="Arial"/>
              </a:rPr>
              <a:t>	</a:t>
            </a:r>
            <a:r>
              <a:rPr kumimoji="0" sz="2800" b="1" i="0" u="none" strike="noStrike" kern="1200" cap="none" spc="-5" normalizeH="0" baseline="0" noProof="0" dirty="0">
                <a:ln>
                  <a:noFill/>
                </a:ln>
                <a:solidFill>
                  <a:prstClr val="black"/>
                </a:solidFill>
                <a:effectLst/>
                <a:uLnTx/>
                <a:uFillTx/>
                <a:latin typeface="Arial"/>
                <a:ea typeface="+mn-ea"/>
                <a:cs typeface="Arial"/>
              </a:rPr>
              <a:t>1</a:t>
            </a:r>
            <a:r>
              <a:rPr kumimoji="0" sz="2800" b="1" i="0" u="none" strike="noStrike" kern="1200" cap="none" spc="0" normalizeH="0" baseline="0" noProof="0" dirty="0">
                <a:ln>
                  <a:noFill/>
                </a:ln>
                <a:solidFill>
                  <a:prstClr val="black"/>
                </a:solidFill>
                <a:effectLst/>
                <a:uLnTx/>
                <a:uFillTx/>
                <a:latin typeface="Arial"/>
                <a:ea typeface="+mn-ea"/>
                <a:cs typeface="Arial"/>
              </a:rPr>
              <a:t>7	</a:t>
            </a:r>
            <a:r>
              <a:rPr kumimoji="0" sz="2800" b="1" i="0" u="none" strike="noStrike" kern="1200" cap="none" spc="5" normalizeH="0" baseline="0" noProof="0" dirty="0">
                <a:ln>
                  <a:noFill/>
                </a:ln>
                <a:solidFill>
                  <a:prstClr val="black"/>
                </a:solidFill>
                <a:effectLst/>
                <a:uLnTx/>
                <a:uFillTx/>
                <a:latin typeface="Arial"/>
                <a:ea typeface="+mn-ea"/>
                <a:cs typeface="Arial"/>
              </a:rPr>
              <a:t>A</a:t>
            </a:r>
            <a:r>
              <a:rPr kumimoji="0" sz="2800" b="1" i="0" u="none" strike="noStrike" kern="1200" cap="none" spc="0" normalizeH="0" baseline="0" noProof="0" dirty="0">
                <a:ln>
                  <a:noFill/>
                </a:ln>
                <a:solidFill>
                  <a:prstClr val="black"/>
                </a:solidFill>
                <a:effectLst/>
                <a:uLnTx/>
                <a:uFillTx/>
                <a:latin typeface="Arial"/>
                <a:ea typeface="+mn-ea"/>
                <a:cs typeface="Arial"/>
              </a:rPr>
              <a:t>	</a:t>
            </a:r>
            <a:r>
              <a:rPr kumimoji="0" sz="2800" b="1" i="0" u="none" strike="noStrike" kern="1200" cap="none" spc="-5" normalizeH="0" baseline="0" noProof="0" dirty="0">
                <a:ln>
                  <a:noFill/>
                </a:ln>
                <a:solidFill>
                  <a:prstClr val="black"/>
                </a:solidFill>
                <a:effectLst/>
                <a:uLnTx/>
                <a:uFillTx/>
                <a:latin typeface="Arial"/>
                <a:ea typeface="+mn-ea"/>
                <a:cs typeface="Arial"/>
              </a:rPr>
              <a:t>2</a:t>
            </a:r>
            <a:r>
              <a:rPr kumimoji="0" sz="2800" b="1" i="0" u="none" strike="noStrike" kern="1200" cap="none" spc="0" normalizeH="0" baseline="0" noProof="0" dirty="0">
                <a:ln>
                  <a:noFill/>
                </a:ln>
                <a:solidFill>
                  <a:prstClr val="black"/>
                </a:solidFill>
                <a:effectLst/>
                <a:uLnTx/>
                <a:uFillTx/>
                <a:latin typeface="Arial"/>
                <a:ea typeface="+mn-ea"/>
                <a:cs typeface="Arial"/>
              </a:rPr>
              <a:t>7</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3"/>
          <p:cNvSpPr txBox="1"/>
          <p:nvPr/>
        </p:nvSpPr>
        <p:spPr>
          <a:xfrm>
            <a:off x="1794525" y="4365464"/>
            <a:ext cx="1242060"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STEP</a:t>
            </a:r>
            <a:r>
              <a:rPr kumimoji="0" sz="2800" b="1" i="0" u="none" strike="noStrike" kern="1200" cap="none" spc="-165" normalizeH="0" baseline="0" noProof="0" dirty="0">
                <a:ln>
                  <a:noFill/>
                </a:ln>
                <a:solidFill>
                  <a:prstClr val="black"/>
                </a:solidFill>
                <a:effectLst/>
                <a:uLnTx/>
                <a:uFillTx/>
                <a:latin typeface="Arial"/>
                <a:ea typeface="+mn-ea"/>
                <a:cs typeface="Arial"/>
              </a:rPr>
              <a:t> </a:t>
            </a:r>
            <a:r>
              <a:rPr kumimoji="0" sz="2800" b="1" i="0" u="none" strike="noStrike" kern="1200" cap="none" spc="0" normalizeH="0" baseline="0" noProof="0" dirty="0">
                <a:ln>
                  <a:noFill/>
                </a:ln>
                <a:solidFill>
                  <a:prstClr val="black"/>
                </a:solidFill>
                <a:effectLst/>
                <a:uLnTx/>
                <a:uFillTx/>
                <a:latin typeface="Arial"/>
                <a:ea typeface="+mn-ea"/>
                <a:cs typeface="Arial"/>
              </a:rPr>
              <a:t>3</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4" name="object 14"/>
          <p:cNvSpPr txBox="1"/>
          <p:nvPr/>
        </p:nvSpPr>
        <p:spPr>
          <a:xfrm>
            <a:off x="8835552" y="3370149"/>
            <a:ext cx="224154"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3</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5" name="object 15"/>
          <p:cNvSpPr txBox="1"/>
          <p:nvPr/>
        </p:nvSpPr>
        <p:spPr>
          <a:xfrm>
            <a:off x="7189055" y="3370149"/>
            <a:ext cx="224154"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2</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6"/>
          <p:cNvSpPr txBox="1"/>
          <p:nvPr/>
        </p:nvSpPr>
        <p:spPr>
          <a:xfrm>
            <a:off x="5549691" y="3370149"/>
            <a:ext cx="224154"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1</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7" name="object 17"/>
          <p:cNvSpPr txBox="1"/>
          <p:nvPr/>
        </p:nvSpPr>
        <p:spPr>
          <a:xfrm>
            <a:off x="3903908" y="3370149"/>
            <a:ext cx="224154"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4</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8" name="object 18"/>
          <p:cNvSpPr txBox="1"/>
          <p:nvPr/>
        </p:nvSpPr>
        <p:spPr>
          <a:xfrm>
            <a:off x="1794525" y="3370149"/>
            <a:ext cx="1242060"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STEP</a:t>
            </a:r>
            <a:r>
              <a:rPr kumimoji="0" sz="2800" b="1" i="0" u="none" strike="noStrike" kern="1200" cap="none" spc="-165" normalizeH="0" baseline="0" noProof="0" dirty="0">
                <a:ln>
                  <a:noFill/>
                </a:ln>
                <a:solidFill>
                  <a:prstClr val="black"/>
                </a:solidFill>
                <a:effectLst/>
                <a:uLnTx/>
                <a:uFillTx/>
                <a:latin typeface="Arial"/>
                <a:ea typeface="+mn-ea"/>
                <a:cs typeface="Arial"/>
              </a:rPr>
              <a:t> </a:t>
            </a:r>
            <a:r>
              <a:rPr kumimoji="0" sz="2800" b="1" i="0" u="none" strike="noStrike" kern="1200" cap="none" spc="0" normalizeH="0" baseline="0" noProof="0" dirty="0">
                <a:ln>
                  <a:noFill/>
                </a:ln>
                <a:solidFill>
                  <a:prstClr val="black"/>
                </a:solidFill>
                <a:effectLst/>
                <a:uLnTx/>
                <a:uFillTx/>
                <a:latin typeface="Arial"/>
                <a:ea typeface="+mn-ea"/>
                <a:cs typeface="Arial"/>
              </a:rPr>
              <a:t>2</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9" name="object 19"/>
          <p:cNvSpPr txBox="1"/>
          <p:nvPr/>
        </p:nvSpPr>
        <p:spPr>
          <a:xfrm>
            <a:off x="8835552" y="2374120"/>
            <a:ext cx="224154"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4</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20" name="object 20"/>
          <p:cNvSpPr txBox="1"/>
          <p:nvPr/>
        </p:nvSpPr>
        <p:spPr>
          <a:xfrm>
            <a:off x="7189055" y="2374120"/>
            <a:ext cx="224154"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2</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21" name="object 21"/>
          <p:cNvSpPr txBox="1"/>
          <p:nvPr/>
        </p:nvSpPr>
        <p:spPr>
          <a:xfrm>
            <a:off x="5549691" y="2374120"/>
            <a:ext cx="224154"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1</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22" name="object 22"/>
          <p:cNvSpPr txBox="1"/>
          <p:nvPr/>
        </p:nvSpPr>
        <p:spPr>
          <a:xfrm>
            <a:off x="3903908" y="2374120"/>
            <a:ext cx="224154"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3</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23" name="object 23"/>
          <p:cNvSpPr txBox="1"/>
          <p:nvPr/>
        </p:nvSpPr>
        <p:spPr>
          <a:xfrm>
            <a:off x="1794525" y="2374120"/>
            <a:ext cx="1242060"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STEP</a:t>
            </a:r>
            <a:r>
              <a:rPr kumimoji="0" sz="2800" b="1" i="0" u="none" strike="noStrike" kern="1200" cap="none" spc="-165" normalizeH="0" baseline="0" noProof="0" dirty="0">
                <a:ln>
                  <a:noFill/>
                </a:ln>
                <a:solidFill>
                  <a:prstClr val="black"/>
                </a:solidFill>
                <a:effectLst/>
                <a:uLnTx/>
                <a:uFillTx/>
                <a:latin typeface="Arial"/>
                <a:ea typeface="+mn-ea"/>
                <a:cs typeface="Arial"/>
              </a:rPr>
              <a:t> </a:t>
            </a:r>
            <a:r>
              <a:rPr kumimoji="0" sz="2800" b="1" i="0" u="none" strike="noStrike" kern="1200" cap="none" spc="0" normalizeH="0" baseline="0" noProof="0" dirty="0">
                <a:ln>
                  <a:noFill/>
                </a:ln>
                <a:solidFill>
                  <a:prstClr val="black"/>
                </a:solidFill>
                <a:effectLst/>
                <a:uLnTx/>
                <a:uFillTx/>
                <a:latin typeface="Arial"/>
                <a:ea typeface="+mn-ea"/>
                <a:cs typeface="Arial"/>
              </a:rPr>
              <a:t>1</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24" name="object 24"/>
          <p:cNvSpPr txBox="1"/>
          <p:nvPr/>
        </p:nvSpPr>
        <p:spPr>
          <a:xfrm>
            <a:off x="8158694" y="1428731"/>
            <a:ext cx="1577340"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0" normalizeH="0" baseline="0" noProof="0" dirty="0">
                <a:ln>
                  <a:noFill/>
                </a:ln>
                <a:solidFill>
                  <a:srgbClr val="F09141"/>
                </a:solidFill>
                <a:effectLst/>
                <a:uLnTx/>
                <a:uFillTx/>
                <a:latin typeface="Arial"/>
                <a:ea typeface="+mn-ea"/>
                <a:cs typeface="Arial"/>
              </a:rPr>
              <a:t>O</a:t>
            </a:r>
            <a:r>
              <a:rPr kumimoji="0" sz="2800" b="1" i="0" u="none" strike="noStrike" kern="1200" cap="none" spc="-10" normalizeH="0" baseline="0" noProof="0" dirty="0">
                <a:ln>
                  <a:noFill/>
                </a:ln>
                <a:solidFill>
                  <a:srgbClr val="F09141"/>
                </a:solidFill>
                <a:effectLst/>
                <a:uLnTx/>
                <a:uFillTx/>
                <a:latin typeface="Arial"/>
                <a:ea typeface="+mn-ea"/>
                <a:cs typeface="Arial"/>
              </a:rPr>
              <a:t>R</a:t>
            </a:r>
            <a:r>
              <a:rPr kumimoji="0" sz="2800" b="1" i="0" u="none" strike="noStrike" kern="1200" cap="none" spc="-80" normalizeH="0" baseline="0" noProof="0" dirty="0">
                <a:ln>
                  <a:noFill/>
                </a:ln>
                <a:solidFill>
                  <a:srgbClr val="F09141"/>
                </a:solidFill>
                <a:effectLst/>
                <a:uLnTx/>
                <a:uFillTx/>
                <a:latin typeface="Arial"/>
                <a:ea typeface="+mn-ea"/>
                <a:cs typeface="Arial"/>
              </a:rPr>
              <a:t>A</a:t>
            </a:r>
            <a:r>
              <a:rPr kumimoji="0" sz="2800" b="1" i="0" u="none" strike="noStrike" kern="1200" cap="none" spc="-10" normalizeH="0" baseline="0" noProof="0" dirty="0">
                <a:ln>
                  <a:noFill/>
                </a:ln>
                <a:solidFill>
                  <a:srgbClr val="F09141"/>
                </a:solidFill>
                <a:effectLst/>
                <a:uLnTx/>
                <a:uFillTx/>
                <a:latin typeface="Arial"/>
                <a:ea typeface="+mn-ea"/>
                <a:cs typeface="Arial"/>
              </a:rPr>
              <a:t>N</a:t>
            </a:r>
            <a:r>
              <a:rPr kumimoji="0" sz="2800" b="1" i="0" u="none" strike="noStrike" kern="1200" cap="none" spc="0" normalizeH="0" baseline="0" noProof="0" dirty="0">
                <a:ln>
                  <a:noFill/>
                </a:ln>
                <a:solidFill>
                  <a:srgbClr val="F09141"/>
                </a:solidFill>
                <a:effectLst/>
                <a:uLnTx/>
                <a:uFillTx/>
                <a:latin typeface="Arial"/>
                <a:ea typeface="+mn-ea"/>
                <a:cs typeface="Arial"/>
              </a:rPr>
              <a:t>G</a:t>
            </a:r>
            <a:r>
              <a:rPr kumimoji="0" sz="2800" b="1" i="0" u="none" strike="noStrike" kern="1200" cap="none" spc="5" normalizeH="0" baseline="0" noProof="0" dirty="0">
                <a:ln>
                  <a:noFill/>
                </a:ln>
                <a:solidFill>
                  <a:srgbClr val="F09141"/>
                </a:solidFill>
                <a:effectLst/>
                <a:uLnTx/>
                <a:uFillTx/>
                <a:latin typeface="Arial"/>
                <a:ea typeface="+mn-ea"/>
                <a:cs typeface="Arial"/>
              </a:rPr>
              <a:t>E</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25" name="object 25"/>
          <p:cNvSpPr txBox="1"/>
          <p:nvPr/>
        </p:nvSpPr>
        <p:spPr>
          <a:xfrm>
            <a:off x="6804623" y="1428731"/>
            <a:ext cx="990600"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10" normalizeH="0" baseline="0" noProof="0" dirty="0">
                <a:ln>
                  <a:noFill/>
                </a:ln>
                <a:solidFill>
                  <a:srgbClr val="0066FF"/>
                </a:solidFill>
                <a:effectLst/>
                <a:uLnTx/>
                <a:uFillTx/>
                <a:latin typeface="Arial"/>
                <a:ea typeface="+mn-ea"/>
                <a:cs typeface="Arial"/>
              </a:rPr>
              <a:t>BLUE</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26" name="object 26"/>
          <p:cNvSpPr txBox="1"/>
          <p:nvPr/>
        </p:nvSpPr>
        <p:spPr>
          <a:xfrm>
            <a:off x="5016194" y="1428731"/>
            <a:ext cx="1292860"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5" normalizeH="0" baseline="0" noProof="0" dirty="0">
                <a:ln>
                  <a:noFill/>
                </a:ln>
                <a:solidFill>
                  <a:srgbClr val="33CC33"/>
                </a:solidFill>
                <a:effectLst/>
                <a:uLnTx/>
                <a:uFillTx/>
                <a:latin typeface="Arial"/>
                <a:ea typeface="+mn-ea"/>
                <a:cs typeface="Arial"/>
              </a:rPr>
              <a:t>G</a:t>
            </a:r>
            <a:r>
              <a:rPr kumimoji="0" sz="2800" b="1" i="0" u="none" strike="noStrike" kern="1200" cap="none" spc="-10" normalizeH="0" baseline="0" noProof="0" dirty="0">
                <a:ln>
                  <a:noFill/>
                </a:ln>
                <a:solidFill>
                  <a:srgbClr val="33CC33"/>
                </a:solidFill>
                <a:effectLst/>
                <a:uLnTx/>
                <a:uFillTx/>
                <a:latin typeface="Arial"/>
                <a:ea typeface="+mn-ea"/>
                <a:cs typeface="Arial"/>
              </a:rPr>
              <a:t>R</a:t>
            </a:r>
            <a:r>
              <a:rPr kumimoji="0" sz="2800" b="1" i="0" u="none" strike="noStrike" kern="1200" cap="none" spc="5" normalizeH="0" baseline="0" noProof="0" dirty="0">
                <a:ln>
                  <a:noFill/>
                </a:ln>
                <a:solidFill>
                  <a:srgbClr val="33CC33"/>
                </a:solidFill>
                <a:effectLst/>
                <a:uLnTx/>
                <a:uFillTx/>
                <a:latin typeface="Arial"/>
                <a:ea typeface="+mn-ea"/>
                <a:cs typeface="Arial"/>
              </a:rPr>
              <a:t>EEN</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27" name="object 27"/>
          <p:cNvSpPr txBox="1">
            <a:spLocks noGrp="1"/>
          </p:cNvSpPr>
          <p:nvPr>
            <p:ph type="title"/>
          </p:nvPr>
        </p:nvSpPr>
        <p:spPr>
          <a:xfrm>
            <a:off x="3489521" y="1428731"/>
            <a:ext cx="1054735" cy="453390"/>
          </a:xfrm>
          <a:prstGeom prst="rect">
            <a:avLst/>
          </a:prstGeom>
        </p:spPr>
        <p:txBody>
          <a:bodyPr vert="horz" wrap="square" lIns="0" tIns="13335" rIns="0" bIns="0" rtlCol="0">
            <a:spAutoFit/>
          </a:bodyPr>
          <a:lstStyle/>
          <a:p>
            <a:pPr marL="12700">
              <a:lnSpc>
                <a:spcPct val="100000"/>
              </a:lnSpc>
              <a:spcBef>
                <a:spcPts val="105"/>
              </a:spcBef>
            </a:pPr>
            <a:r>
              <a:rPr sz="2800" b="1" spc="5" dirty="0">
                <a:solidFill>
                  <a:srgbClr val="FCD441"/>
                </a:solidFill>
                <a:latin typeface="Arial"/>
                <a:cs typeface="Arial"/>
              </a:rPr>
              <a:t>GO</a:t>
            </a:r>
            <a:r>
              <a:rPr sz="2800" b="1" spc="-15" dirty="0">
                <a:solidFill>
                  <a:srgbClr val="FCD441"/>
                </a:solidFill>
                <a:latin typeface="Arial"/>
                <a:cs typeface="Arial"/>
              </a:rPr>
              <a:t>L</a:t>
            </a:r>
            <a:r>
              <a:rPr sz="2800" b="1" spc="5" dirty="0">
                <a:solidFill>
                  <a:srgbClr val="FCD441"/>
                </a:solidFill>
                <a:latin typeface="Arial"/>
                <a:cs typeface="Arial"/>
              </a:rPr>
              <a:t>D</a:t>
            </a:r>
            <a:endParaRPr sz="2800">
              <a:latin typeface="Arial"/>
              <a:cs typeface="Arial"/>
            </a:endParaRPr>
          </a:p>
        </p:txBody>
      </p:sp>
      <p:grpSp>
        <p:nvGrpSpPr>
          <p:cNvPr id="28" name="object 28"/>
          <p:cNvGrpSpPr/>
          <p:nvPr/>
        </p:nvGrpSpPr>
        <p:grpSpPr>
          <a:xfrm>
            <a:off x="1587753" y="1212850"/>
            <a:ext cx="8242300" cy="4889500"/>
            <a:chOff x="1587753" y="1212850"/>
            <a:chExt cx="8242300" cy="4889500"/>
          </a:xfrm>
        </p:grpSpPr>
        <p:sp>
          <p:nvSpPr>
            <p:cNvPr id="29" name="object 29"/>
            <p:cNvSpPr/>
            <p:nvPr/>
          </p:nvSpPr>
          <p:spPr>
            <a:xfrm>
              <a:off x="1594103" y="5099303"/>
              <a:ext cx="8229600" cy="0"/>
            </a:xfrm>
            <a:custGeom>
              <a:avLst/>
              <a:gdLst/>
              <a:ahLst/>
              <a:cxnLst/>
              <a:rect l="l" t="t" r="r" b="b"/>
              <a:pathLst>
                <a:path w="8229600">
                  <a:moveTo>
                    <a:pt x="0" y="0"/>
                  </a:moveTo>
                  <a:lnTo>
                    <a:pt x="8229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1594103" y="6096000"/>
              <a:ext cx="8229600" cy="0"/>
            </a:xfrm>
            <a:custGeom>
              <a:avLst/>
              <a:gdLst/>
              <a:ahLst/>
              <a:cxnLst/>
              <a:rect l="l" t="t" r="r" b="b"/>
              <a:pathLst>
                <a:path w="8229600">
                  <a:moveTo>
                    <a:pt x="0" y="0"/>
                  </a:moveTo>
                  <a:lnTo>
                    <a:pt x="8229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1594103" y="1219200"/>
              <a:ext cx="8229600" cy="0"/>
            </a:xfrm>
            <a:custGeom>
              <a:avLst/>
              <a:gdLst/>
              <a:ahLst/>
              <a:cxnLst/>
              <a:rect l="l" t="t" r="r" b="b"/>
              <a:pathLst>
                <a:path w="8229600">
                  <a:moveTo>
                    <a:pt x="0" y="0"/>
                  </a:moveTo>
                  <a:lnTo>
                    <a:pt x="8229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1594103" y="2115311"/>
              <a:ext cx="8229600" cy="0"/>
            </a:xfrm>
            <a:custGeom>
              <a:avLst/>
              <a:gdLst/>
              <a:ahLst/>
              <a:cxnLst/>
              <a:rect l="l" t="t" r="r" b="b"/>
              <a:pathLst>
                <a:path w="8229600">
                  <a:moveTo>
                    <a:pt x="0" y="0"/>
                  </a:moveTo>
                  <a:lnTo>
                    <a:pt x="8229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1594103" y="3108960"/>
              <a:ext cx="8229600" cy="0"/>
            </a:xfrm>
            <a:custGeom>
              <a:avLst/>
              <a:gdLst/>
              <a:ahLst/>
              <a:cxnLst/>
              <a:rect l="l" t="t" r="r" b="b"/>
              <a:pathLst>
                <a:path w="8229600">
                  <a:moveTo>
                    <a:pt x="0" y="0"/>
                  </a:moveTo>
                  <a:lnTo>
                    <a:pt x="8229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1594103" y="4105655"/>
              <a:ext cx="8229600" cy="0"/>
            </a:xfrm>
            <a:custGeom>
              <a:avLst/>
              <a:gdLst/>
              <a:ahLst/>
              <a:cxnLst/>
              <a:rect l="l" t="t" r="r" b="b"/>
              <a:pathLst>
                <a:path w="8229600">
                  <a:moveTo>
                    <a:pt x="0" y="0"/>
                  </a:moveTo>
                  <a:lnTo>
                    <a:pt x="8229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1594103" y="1219200"/>
              <a:ext cx="0" cy="4876800"/>
            </a:xfrm>
            <a:custGeom>
              <a:avLst/>
              <a:gdLst/>
              <a:ahLst/>
              <a:cxnLst/>
              <a:rect l="l" t="t" r="r" b="b"/>
              <a:pathLst>
                <a:path h="4876800">
                  <a:moveTo>
                    <a:pt x="0" y="0"/>
                  </a:moveTo>
                  <a:lnTo>
                    <a:pt x="0" y="487680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3240024" y="1219200"/>
              <a:ext cx="0" cy="4876800"/>
            </a:xfrm>
            <a:custGeom>
              <a:avLst/>
              <a:gdLst/>
              <a:ahLst/>
              <a:cxnLst/>
              <a:rect l="l" t="t" r="r" b="b"/>
              <a:pathLst>
                <a:path h="4876800">
                  <a:moveTo>
                    <a:pt x="0" y="0"/>
                  </a:moveTo>
                  <a:lnTo>
                    <a:pt x="0" y="487680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4794503" y="1219200"/>
              <a:ext cx="0" cy="4876800"/>
            </a:xfrm>
            <a:custGeom>
              <a:avLst/>
              <a:gdLst/>
              <a:ahLst/>
              <a:cxnLst/>
              <a:rect l="l" t="t" r="r" b="b"/>
              <a:pathLst>
                <a:path h="4876800">
                  <a:moveTo>
                    <a:pt x="0" y="0"/>
                  </a:moveTo>
                  <a:lnTo>
                    <a:pt x="0" y="487680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6528815" y="1219200"/>
              <a:ext cx="0" cy="4876800"/>
            </a:xfrm>
            <a:custGeom>
              <a:avLst/>
              <a:gdLst/>
              <a:ahLst/>
              <a:cxnLst/>
              <a:rect l="l" t="t" r="r" b="b"/>
              <a:pathLst>
                <a:path h="4876800">
                  <a:moveTo>
                    <a:pt x="0" y="0"/>
                  </a:moveTo>
                  <a:lnTo>
                    <a:pt x="0" y="487680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8071103" y="1219200"/>
              <a:ext cx="0" cy="4876800"/>
            </a:xfrm>
            <a:custGeom>
              <a:avLst/>
              <a:gdLst/>
              <a:ahLst/>
              <a:cxnLst/>
              <a:rect l="l" t="t" r="r" b="b"/>
              <a:pathLst>
                <a:path h="4876800">
                  <a:moveTo>
                    <a:pt x="0" y="0"/>
                  </a:moveTo>
                  <a:lnTo>
                    <a:pt x="0" y="487680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9823703" y="1219200"/>
              <a:ext cx="0" cy="4876800"/>
            </a:xfrm>
            <a:custGeom>
              <a:avLst/>
              <a:gdLst/>
              <a:ahLst/>
              <a:cxnLst/>
              <a:rect l="l" t="t" r="r" b="b"/>
              <a:pathLst>
                <a:path h="4876800">
                  <a:moveTo>
                    <a:pt x="0" y="0"/>
                  </a:moveTo>
                  <a:lnTo>
                    <a:pt x="0" y="487680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8554211" y="2439922"/>
              <a:ext cx="878205" cy="2819400"/>
            </a:xfrm>
            <a:custGeom>
              <a:avLst/>
              <a:gdLst/>
              <a:ahLst/>
              <a:cxnLst/>
              <a:rect l="l" t="t" r="r" b="b"/>
              <a:pathLst>
                <a:path w="878204" h="2819400">
                  <a:moveTo>
                    <a:pt x="0" y="2425039"/>
                  </a:moveTo>
                  <a:lnTo>
                    <a:pt x="219456" y="2425039"/>
                  </a:lnTo>
                  <a:lnTo>
                    <a:pt x="219456" y="0"/>
                  </a:lnTo>
                  <a:lnTo>
                    <a:pt x="658368" y="0"/>
                  </a:lnTo>
                  <a:lnTo>
                    <a:pt x="658368" y="2425039"/>
                  </a:lnTo>
                  <a:lnTo>
                    <a:pt x="877824" y="2425039"/>
                  </a:lnTo>
                  <a:lnTo>
                    <a:pt x="438912" y="2819399"/>
                  </a:lnTo>
                  <a:lnTo>
                    <a:pt x="0" y="2425039"/>
                  </a:lnTo>
                  <a:close/>
                </a:path>
              </a:pathLst>
            </a:custGeom>
            <a:ln w="34925">
              <a:solidFill>
                <a:srgbClr val="FF66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6935724" y="2442970"/>
              <a:ext cx="878205" cy="2819400"/>
            </a:xfrm>
            <a:custGeom>
              <a:avLst/>
              <a:gdLst/>
              <a:ahLst/>
              <a:cxnLst/>
              <a:rect l="l" t="t" r="r" b="b"/>
              <a:pathLst>
                <a:path w="878204" h="2819400">
                  <a:moveTo>
                    <a:pt x="0" y="2425039"/>
                  </a:moveTo>
                  <a:lnTo>
                    <a:pt x="219456" y="2425039"/>
                  </a:lnTo>
                  <a:lnTo>
                    <a:pt x="219456" y="0"/>
                  </a:lnTo>
                  <a:lnTo>
                    <a:pt x="658368" y="0"/>
                  </a:lnTo>
                  <a:lnTo>
                    <a:pt x="658368" y="2425039"/>
                  </a:lnTo>
                  <a:lnTo>
                    <a:pt x="877824" y="2425039"/>
                  </a:lnTo>
                  <a:lnTo>
                    <a:pt x="438912" y="2819400"/>
                  </a:lnTo>
                  <a:lnTo>
                    <a:pt x="0" y="2425039"/>
                  </a:lnTo>
                  <a:close/>
                </a:path>
              </a:pathLst>
            </a:custGeom>
            <a:ln w="34925">
              <a:solidFill>
                <a:srgbClr val="0000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5292851" y="2446018"/>
              <a:ext cx="878205" cy="2819400"/>
            </a:xfrm>
            <a:custGeom>
              <a:avLst/>
              <a:gdLst/>
              <a:ahLst/>
              <a:cxnLst/>
              <a:rect l="l" t="t" r="r" b="b"/>
              <a:pathLst>
                <a:path w="878204" h="2819400">
                  <a:moveTo>
                    <a:pt x="0" y="2425039"/>
                  </a:moveTo>
                  <a:lnTo>
                    <a:pt x="219456" y="2425039"/>
                  </a:lnTo>
                  <a:lnTo>
                    <a:pt x="219456" y="0"/>
                  </a:lnTo>
                  <a:lnTo>
                    <a:pt x="658368" y="0"/>
                  </a:lnTo>
                  <a:lnTo>
                    <a:pt x="658368" y="2425039"/>
                  </a:lnTo>
                  <a:lnTo>
                    <a:pt x="877824" y="2425039"/>
                  </a:lnTo>
                  <a:lnTo>
                    <a:pt x="438912" y="2819400"/>
                  </a:lnTo>
                  <a:lnTo>
                    <a:pt x="0" y="2425039"/>
                  </a:lnTo>
                  <a:close/>
                </a:path>
              </a:pathLst>
            </a:custGeom>
            <a:ln w="34925">
              <a:solidFill>
                <a:srgbClr val="A9D18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3628643" y="2461261"/>
              <a:ext cx="881380" cy="2819400"/>
            </a:xfrm>
            <a:custGeom>
              <a:avLst/>
              <a:gdLst/>
              <a:ahLst/>
              <a:cxnLst/>
              <a:rect l="l" t="t" r="r" b="b"/>
              <a:pathLst>
                <a:path w="881379" h="2819400">
                  <a:moveTo>
                    <a:pt x="0" y="2423668"/>
                  </a:moveTo>
                  <a:lnTo>
                    <a:pt x="220218" y="2423668"/>
                  </a:lnTo>
                  <a:lnTo>
                    <a:pt x="220218" y="0"/>
                  </a:lnTo>
                  <a:lnTo>
                    <a:pt x="660654" y="0"/>
                  </a:lnTo>
                  <a:lnTo>
                    <a:pt x="660654" y="2423668"/>
                  </a:lnTo>
                  <a:lnTo>
                    <a:pt x="880872" y="2423668"/>
                  </a:lnTo>
                  <a:lnTo>
                    <a:pt x="440436" y="2819400"/>
                  </a:lnTo>
                  <a:lnTo>
                    <a:pt x="0" y="2423668"/>
                  </a:lnTo>
                  <a:close/>
                </a:path>
              </a:pathLst>
            </a:custGeom>
            <a:ln w="34925">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5" name="object 45"/>
          <p:cNvSpPr txBox="1"/>
          <p:nvPr/>
        </p:nvSpPr>
        <p:spPr>
          <a:xfrm>
            <a:off x="8808719" y="6248400"/>
            <a:ext cx="1600200" cy="365760"/>
          </a:xfrm>
          <a:prstGeom prst="rect">
            <a:avLst/>
          </a:prstGeom>
          <a:ln w="25400">
            <a:solidFill>
              <a:srgbClr val="000000"/>
            </a:solidFill>
          </a:ln>
        </p:spPr>
        <p:txBody>
          <a:bodyPr vert="horz" wrap="square" lIns="0" tIns="39370" rIns="0" bIns="0" rtlCol="0">
            <a:spAutoFit/>
          </a:bodyPr>
          <a:lstStyle/>
          <a:p>
            <a:pPr marL="89535" marR="0" lvl="0" indent="0" algn="l" defTabSz="914400" rtl="0" eaLnBrk="1" fontAlgn="auto" latinLnBrk="0" hangingPunct="1">
              <a:lnSpc>
                <a:spcPct val="100000"/>
              </a:lnSpc>
              <a:spcBef>
                <a:spcPts val="310"/>
              </a:spcBef>
              <a:spcAft>
                <a:spcPts val="0"/>
              </a:spcAft>
              <a:buClrTx/>
              <a:buSzTx/>
              <a:buFontTx/>
              <a:buNone/>
              <a:tabLst/>
              <a:defRPr/>
            </a:pPr>
            <a:r>
              <a:rPr kumimoji="0" sz="1800" b="1" i="0" u="none" strike="noStrike" kern="1200" cap="none" spc="-40" normalizeH="0" baseline="0" noProof="0" dirty="0">
                <a:ln>
                  <a:noFill/>
                </a:ln>
                <a:solidFill>
                  <a:prstClr val="black"/>
                </a:solidFill>
                <a:effectLst/>
                <a:uLnTx/>
                <a:uFillTx/>
                <a:latin typeface="Arial"/>
                <a:ea typeface="+mn-ea"/>
                <a:cs typeface="Arial"/>
              </a:rPr>
              <a:t>TOTAL </a:t>
            </a:r>
            <a:r>
              <a:rPr kumimoji="0" sz="1800" b="1" i="0" u="none" strike="noStrike" kern="1200" cap="none" spc="0" normalizeH="0" baseline="0" noProof="0" dirty="0">
                <a:ln>
                  <a:noFill/>
                </a:ln>
                <a:solidFill>
                  <a:prstClr val="black"/>
                </a:solidFill>
                <a:effectLst/>
                <a:uLnTx/>
                <a:uFillTx/>
                <a:latin typeface="Arial"/>
                <a:ea typeface="+mn-ea"/>
                <a:cs typeface="Arial"/>
              </a:rPr>
              <a:t>=</a:t>
            </a:r>
            <a:r>
              <a:rPr kumimoji="0" sz="1800" b="1" i="0" u="none" strike="noStrike" kern="1200" cap="none" spc="-1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120</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47" name="Slide Number Placeholder 46">
            <a:extLst>
              <a:ext uri="{FF2B5EF4-FFF2-40B4-BE49-F238E27FC236}">
                <a16:creationId xmlns:a16="http://schemas.microsoft.com/office/drawing/2014/main" id="{1B37524E-B6C8-D542-AB25-186895CCB982}"/>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2870"/>
            <a:ext cx="4755515" cy="695325"/>
          </a:xfrm>
          <a:prstGeom prst="rect">
            <a:avLst/>
          </a:prstGeom>
        </p:spPr>
        <p:txBody>
          <a:bodyPr vert="horz" wrap="square" lIns="0" tIns="11430" rIns="0" bIns="0" rtlCol="0">
            <a:spAutoFit/>
          </a:bodyPr>
          <a:lstStyle/>
          <a:p>
            <a:pPr marL="12700">
              <a:lnSpc>
                <a:spcPct val="100000"/>
              </a:lnSpc>
              <a:spcBef>
                <a:spcPts val="90"/>
              </a:spcBef>
            </a:pPr>
            <a:r>
              <a:rPr spc="-55" dirty="0"/>
              <a:t>Temperament</a:t>
            </a:r>
            <a:r>
              <a:rPr spc="-5" dirty="0"/>
              <a:t> </a:t>
            </a:r>
            <a:r>
              <a:rPr spc="-85" dirty="0"/>
              <a:t>Teams</a:t>
            </a:r>
          </a:p>
        </p:txBody>
      </p:sp>
      <p:sp>
        <p:nvSpPr>
          <p:cNvPr id="3" name="object 3"/>
          <p:cNvSpPr txBox="1"/>
          <p:nvPr/>
        </p:nvSpPr>
        <p:spPr>
          <a:xfrm>
            <a:off x="916939" y="1785493"/>
            <a:ext cx="10046335" cy="4035079"/>
          </a:xfrm>
          <a:prstGeom prst="rect">
            <a:avLst/>
          </a:prstGeom>
        </p:spPr>
        <p:txBody>
          <a:bodyPr vert="horz" wrap="square" lIns="0" tIns="66675" rIns="0" bIns="0" rtlCol="0">
            <a:spAutoFit/>
          </a:bodyPr>
          <a:lstStyle/>
          <a:p>
            <a:pPr marL="241300" marR="5080" lvl="0" indent="-228600" algn="just" defTabSz="914400" rtl="0" eaLnBrk="1" fontAlgn="auto" latinLnBrk="0" hangingPunct="1">
              <a:lnSpc>
                <a:spcPts val="3460"/>
              </a:lnSpc>
              <a:spcBef>
                <a:spcPts val="525"/>
              </a:spcBef>
              <a:spcAft>
                <a:spcPts val="0"/>
              </a:spcAft>
              <a:buClr>
                <a:srgbClr val="9DC3E6"/>
              </a:buClr>
              <a:buSzTx/>
              <a:buFont typeface="Wingdings"/>
              <a:buChar char=""/>
              <a:tabLst>
                <a:tab pos="241300" algn="l"/>
              </a:tabLst>
              <a:defRPr/>
            </a:pPr>
            <a:r>
              <a:rPr kumimoji="0" sz="3200" b="0" i="0" u="none" strike="noStrike" kern="1200" cap="none" spc="0" normalizeH="0" baseline="0" noProof="0" dirty="0">
                <a:ln>
                  <a:noFill/>
                </a:ln>
                <a:solidFill>
                  <a:prstClr val="black"/>
                </a:solidFill>
                <a:effectLst/>
                <a:uLnTx/>
                <a:uFillTx/>
                <a:latin typeface="Calibri"/>
                <a:ea typeface="+mn-ea"/>
                <a:cs typeface="Calibri"/>
              </a:rPr>
              <a:t>In </a:t>
            </a:r>
            <a:r>
              <a:rPr kumimoji="0" sz="3200" b="0" i="0" u="none" strike="noStrike" kern="1200" cap="none" spc="-20" normalizeH="0" baseline="0" noProof="0" dirty="0">
                <a:ln>
                  <a:noFill/>
                </a:ln>
                <a:solidFill>
                  <a:prstClr val="black"/>
                </a:solidFill>
                <a:effectLst/>
                <a:uLnTx/>
                <a:uFillTx/>
                <a:latin typeface="Calibri"/>
                <a:ea typeface="+mn-ea"/>
                <a:cs typeface="Calibri"/>
              </a:rPr>
              <a:t>your </a:t>
            </a:r>
            <a:r>
              <a:rPr kumimoji="0" sz="3200" b="0" i="0" u="none" strike="noStrike" kern="1200" cap="none" spc="-5" normalizeH="0" baseline="0" noProof="0" dirty="0">
                <a:ln>
                  <a:noFill/>
                </a:ln>
                <a:solidFill>
                  <a:prstClr val="black"/>
                </a:solidFill>
                <a:effectLst/>
                <a:uLnTx/>
                <a:uFillTx/>
                <a:latin typeface="Calibri"/>
                <a:ea typeface="+mn-ea"/>
                <a:cs typeface="Calibri"/>
              </a:rPr>
              <a:t>assigned </a:t>
            </a:r>
            <a:r>
              <a:rPr kumimoji="0" sz="3200" b="0" i="0" u="none" strike="noStrike" kern="1200" cap="none" spc="-45" normalizeH="0" baseline="0" noProof="0" dirty="0">
                <a:ln>
                  <a:noFill/>
                </a:ln>
                <a:solidFill>
                  <a:prstClr val="black"/>
                </a:solidFill>
                <a:effectLst/>
                <a:uLnTx/>
                <a:uFillTx/>
                <a:latin typeface="Calibri"/>
                <a:ea typeface="+mn-ea"/>
                <a:cs typeface="Calibri"/>
              </a:rPr>
              <a:t>Temperament </a:t>
            </a:r>
            <a:r>
              <a:rPr kumimoji="0" sz="3200" b="0" i="0" u="none" strike="noStrike" kern="1200" cap="none" spc="-55" normalizeH="0" baseline="0" noProof="0" dirty="0">
                <a:ln>
                  <a:noFill/>
                </a:ln>
                <a:solidFill>
                  <a:prstClr val="black"/>
                </a:solidFill>
                <a:effectLst/>
                <a:uLnTx/>
                <a:uFillTx/>
                <a:latin typeface="Calibri"/>
                <a:ea typeface="+mn-ea"/>
                <a:cs typeface="Calibri"/>
              </a:rPr>
              <a:t>Teams, </a:t>
            </a:r>
            <a:r>
              <a:rPr kumimoji="0" sz="3200" b="0" i="0" u="none" strike="noStrike" kern="1200" cap="none" spc="0" normalizeH="0" baseline="0" noProof="0" dirty="0">
                <a:ln>
                  <a:noFill/>
                </a:ln>
                <a:solidFill>
                  <a:prstClr val="black"/>
                </a:solidFill>
                <a:effectLst/>
                <a:uLnTx/>
                <a:uFillTx/>
                <a:latin typeface="Calibri"/>
                <a:ea typeface="+mn-ea"/>
                <a:cs typeface="Calibri"/>
              </a:rPr>
              <a:t>build </a:t>
            </a:r>
            <a:r>
              <a:rPr kumimoji="0" sz="3200" b="0" i="0" u="none" strike="noStrike" kern="1200" cap="none" spc="-5" normalizeH="0" baseline="0" noProof="0" dirty="0">
                <a:ln>
                  <a:noFill/>
                </a:ln>
                <a:solidFill>
                  <a:prstClr val="black"/>
                </a:solidFill>
                <a:effectLst/>
                <a:uLnTx/>
                <a:uFillTx/>
                <a:latin typeface="Calibri"/>
                <a:ea typeface="+mn-ea"/>
                <a:cs typeface="Calibri"/>
              </a:rPr>
              <a:t>a </a:t>
            </a:r>
            <a:r>
              <a:rPr kumimoji="0" sz="3200" b="0" i="0" u="none" strike="noStrike" kern="1200" cap="none" spc="-20" normalizeH="0" baseline="0" noProof="0" dirty="0">
                <a:ln>
                  <a:noFill/>
                </a:ln>
                <a:solidFill>
                  <a:prstClr val="black"/>
                </a:solidFill>
                <a:effectLst/>
                <a:uLnTx/>
                <a:uFillTx/>
                <a:latin typeface="Calibri"/>
                <a:ea typeface="+mn-ea"/>
                <a:cs typeface="Calibri"/>
              </a:rPr>
              <a:t>presentation  </a:t>
            </a:r>
            <a:r>
              <a:rPr kumimoji="0" sz="3200" b="0" i="0" u="none" strike="noStrike" kern="1200" cap="none" spc="-30" normalizeH="0" baseline="0" noProof="0" dirty="0">
                <a:ln>
                  <a:noFill/>
                </a:ln>
                <a:solidFill>
                  <a:prstClr val="black"/>
                </a:solidFill>
                <a:effectLst/>
                <a:uLnTx/>
                <a:uFillTx/>
                <a:latin typeface="Calibri"/>
                <a:ea typeface="+mn-ea"/>
                <a:cs typeface="Calibri"/>
              </a:rPr>
              <a:t>for </a:t>
            </a:r>
            <a:r>
              <a:rPr kumimoji="0" sz="3200" b="0" i="0" u="none" strike="noStrike" kern="1200" cap="none" spc="-5" normalizeH="0" baseline="0" noProof="0" dirty="0">
                <a:ln>
                  <a:noFill/>
                </a:ln>
                <a:solidFill>
                  <a:prstClr val="black"/>
                </a:solidFill>
                <a:effectLst/>
                <a:uLnTx/>
                <a:uFillTx/>
                <a:latin typeface="Calibri"/>
                <a:ea typeface="+mn-ea"/>
                <a:cs typeface="Calibri"/>
              </a:rPr>
              <a:t>the class </a:t>
            </a:r>
            <a:r>
              <a:rPr kumimoji="0" sz="3200" b="0" i="0" u="none" strike="noStrike" kern="1200" cap="none" spc="-10" normalizeH="0" baseline="0" noProof="0" dirty="0">
                <a:ln>
                  <a:noFill/>
                </a:ln>
                <a:solidFill>
                  <a:prstClr val="black"/>
                </a:solidFill>
                <a:effectLst/>
                <a:uLnTx/>
                <a:uFillTx/>
                <a:latin typeface="Calibri"/>
                <a:ea typeface="+mn-ea"/>
                <a:cs typeface="Calibri"/>
              </a:rPr>
              <a:t>that </a:t>
            </a:r>
            <a:r>
              <a:rPr kumimoji="0" sz="3200" b="0" i="0" u="none" strike="noStrike" kern="1200" cap="none" spc="-15" normalizeH="0" baseline="0" noProof="0" dirty="0">
                <a:ln>
                  <a:noFill/>
                </a:ln>
                <a:solidFill>
                  <a:prstClr val="black"/>
                </a:solidFill>
                <a:effectLst/>
                <a:uLnTx/>
                <a:uFillTx/>
                <a:latin typeface="Calibri"/>
                <a:ea typeface="+mn-ea"/>
                <a:cs typeface="Calibri"/>
              </a:rPr>
              <a:t>educates </a:t>
            </a:r>
            <a:r>
              <a:rPr kumimoji="0" sz="3200" b="0" i="0" u="none" strike="noStrike" kern="1200" cap="none" spc="-5" normalizeH="0" baseline="0" noProof="0" dirty="0">
                <a:ln>
                  <a:noFill/>
                </a:ln>
                <a:solidFill>
                  <a:prstClr val="black"/>
                </a:solidFill>
                <a:effectLst/>
                <a:uLnTx/>
                <a:uFillTx/>
                <a:latin typeface="Calibri"/>
                <a:ea typeface="+mn-ea"/>
                <a:cs typeface="Calibri"/>
              </a:rPr>
              <a:t>us </a:t>
            </a:r>
            <a:r>
              <a:rPr kumimoji="0" sz="3200" b="0" i="0" u="none" strike="noStrike" kern="1200" cap="none" spc="-10" normalizeH="0" baseline="0" noProof="0" dirty="0">
                <a:ln>
                  <a:noFill/>
                </a:ln>
                <a:solidFill>
                  <a:prstClr val="black"/>
                </a:solidFill>
                <a:effectLst/>
                <a:uLnTx/>
                <a:uFillTx/>
                <a:latin typeface="Calibri"/>
                <a:ea typeface="+mn-ea"/>
                <a:cs typeface="Calibri"/>
              </a:rPr>
              <a:t>on what </a:t>
            </a:r>
            <a:r>
              <a:rPr kumimoji="0" sz="3200" b="0" i="0" u="none" strike="noStrike" kern="1200" cap="none" spc="-20" normalizeH="0" baseline="0" noProof="0" dirty="0">
                <a:ln>
                  <a:noFill/>
                </a:ln>
                <a:solidFill>
                  <a:prstClr val="black"/>
                </a:solidFill>
                <a:effectLst/>
                <a:uLnTx/>
                <a:uFillTx/>
                <a:latin typeface="Calibri"/>
                <a:ea typeface="+mn-ea"/>
                <a:cs typeface="Calibri"/>
              </a:rPr>
              <a:t>it’s </a:t>
            </a:r>
            <a:r>
              <a:rPr kumimoji="0" sz="3200" b="0" i="0" u="none" strike="noStrike" kern="1200" cap="none" spc="-30" normalizeH="0" baseline="0" noProof="0" dirty="0">
                <a:ln>
                  <a:noFill/>
                </a:ln>
                <a:solidFill>
                  <a:prstClr val="black"/>
                </a:solidFill>
                <a:effectLst/>
                <a:uLnTx/>
                <a:uFillTx/>
                <a:latin typeface="Calibri"/>
                <a:ea typeface="+mn-ea"/>
                <a:cs typeface="Calibri"/>
              </a:rPr>
              <a:t>like </a:t>
            </a:r>
            <a:r>
              <a:rPr kumimoji="0" sz="3200" b="0" i="0" u="none" strike="noStrike" kern="1200" cap="none" spc="-15" normalizeH="0" baseline="0" noProof="0" dirty="0">
                <a:ln>
                  <a:noFill/>
                </a:ln>
                <a:solidFill>
                  <a:prstClr val="black"/>
                </a:solidFill>
                <a:effectLst/>
                <a:uLnTx/>
                <a:uFillTx/>
                <a:latin typeface="Calibri"/>
                <a:ea typeface="+mn-ea"/>
                <a:cs typeface="Calibri"/>
              </a:rPr>
              <a:t>to </a:t>
            </a:r>
            <a:r>
              <a:rPr kumimoji="0" sz="3200" b="0" i="0" u="none" strike="noStrike" kern="1200" cap="none" spc="-10" normalizeH="0" baseline="0" noProof="0" dirty="0">
                <a:ln>
                  <a:noFill/>
                </a:ln>
                <a:solidFill>
                  <a:prstClr val="black"/>
                </a:solidFill>
                <a:effectLst/>
                <a:uLnTx/>
                <a:uFillTx/>
                <a:latin typeface="Calibri"/>
                <a:ea typeface="+mn-ea"/>
                <a:cs typeface="Calibri"/>
              </a:rPr>
              <a:t>live </a:t>
            </a:r>
            <a:r>
              <a:rPr kumimoji="0" sz="3200" b="0" i="0" u="none" strike="noStrike" kern="1200" cap="none" spc="0" normalizeH="0" baseline="0" noProof="0" dirty="0">
                <a:ln>
                  <a:noFill/>
                </a:ln>
                <a:solidFill>
                  <a:prstClr val="black"/>
                </a:solidFill>
                <a:effectLst/>
                <a:uLnTx/>
                <a:uFillTx/>
                <a:latin typeface="Calibri"/>
                <a:ea typeface="+mn-ea"/>
                <a:cs typeface="Calibri"/>
              </a:rPr>
              <a:t>in </a:t>
            </a:r>
            <a:r>
              <a:rPr kumimoji="0" sz="3200" b="0" i="1" u="none" strike="noStrike" kern="1200" cap="none" spc="-15" normalizeH="0" baseline="0" noProof="0" dirty="0">
                <a:ln>
                  <a:noFill/>
                </a:ln>
                <a:solidFill>
                  <a:prstClr val="black"/>
                </a:solidFill>
                <a:effectLst/>
                <a:uLnTx/>
                <a:uFillTx/>
                <a:latin typeface="Calibri"/>
                <a:ea typeface="+mn-ea"/>
                <a:cs typeface="Calibri"/>
              </a:rPr>
              <a:t>your  </a:t>
            </a:r>
            <a:r>
              <a:rPr kumimoji="0" sz="3200" b="0" i="0" u="none" strike="noStrike" kern="1200" cap="none" spc="-5" normalizeH="0" baseline="0" noProof="0" dirty="0">
                <a:ln>
                  <a:noFill/>
                </a:ln>
                <a:solidFill>
                  <a:prstClr val="black"/>
                </a:solidFill>
                <a:effectLst/>
                <a:uLnTx/>
                <a:uFillTx/>
                <a:latin typeface="Calibri"/>
                <a:ea typeface="+mn-ea"/>
                <a:cs typeface="Calibri"/>
              </a:rPr>
              <a:t>primary</a:t>
            </a:r>
            <a:r>
              <a:rPr kumimoji="0" sz="3200" b="0" i="0" u="none" strike="noStrike" kern="1200" cap="none" spc="35" normalizeH="0" baseline="0" noProof="0" dirty="0">
                <a:ln>
                  <a:noFill/>
                </a:ln>
                <a:solidFill>
                  <a:prstClr val="black"/>
                </a:solidFill>
                <a:effectLst/>
                <a:uLnTx/>
                <a:uFillTx/>
                <a:latin typeface="Calibri"/>
                <a:ea typeface="+mn-ea"/>
                <a:cs typeface="Calibri"/>
              </a:rPr>
              <a:t> </a:t>
            </a:r>
            <a:r>
              <a:rPr kumimoji="0" sz="3200" b="0" i="0" u="none" strike="noStrike" kern="1200" cap="none" spc="-20" normalizeH="0" baseline="0" noProof="0" dirty="0">
                <a:ln>
                  <a:noFill/>
                </a:ln>
                <a:solidFill>
                  <a:prstClr val="black"/>
                </a:solidFill>
                <a:effectLst/>
                <a:uLnTx/>
                <a:uFillTx/>
                <a:latin typeface="Calibri"/>
                <a:ea typeface="+mn-ea"/>
                <a:cs typeface="Calibri"/>
              </a:rPr>
              <a:t>temperament.</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a:p>
            <a:pPr marL="241300" marR="653415" lvl="0" indent="-228600" algn="l" defTabSz="914400" rtl="0" eaLnBrk="1" fontAlgn="auto" latinLnBrk="0" hangingPunct="1">
              <a:lnSpc>
                <a:spcPts val="3460"/>
              </a:lnSpc>
              <a:spcBef>
                <a:spcPts val="969"/>
              </a:spcBef>
              <a:spcAft>
                <a:spcPts val="0"/>
              </a:spcAft>
              <a:buClr>
                <a:srgbClr val="9DC3E6"/>
              </a:buClr>
              <a:buSzTx/>
              <a:buFont typeface="Wingdings"/>
              <a:buChar char=""/>
              <a:tabLst>
                <a:tab pos="241300" algn="l"/>
              </a:tabLst>
              <a:defRPr/>
            </a:pPr>
            <a:r>
              <a:rPr kumimoji="0" sz="3200" b="0" i="0" u="none" strike="noStrike" kern="1200" cap="none" spc="-5" normalizeH="0" baseline="0" noProof="0" dirty="0">
                <a:ln>
                  <a:noFill/>
                </a:ln>
                <a:solidFill>
                  <a:prstClr val="black"/>
                </a:solidFill>
                <a:effectLst/>
                <a:uLnTx/>
                <a:uFillTx/>
                <a:latin typeface="Calibri"/>
                <a:ea typeface="+mn-ea"/>
                <a:cs typeface="Calibri"/>
              </a:rPr>
              <a:t>Consider </a:t>
            </a:r>
            <a:r>
              <a:rPr kumimoji="0" sz="3200" b="0" i="0" u="none" strike="noStrike" kern="1200" cap="none" spc="-10" normalizeH="0" baseline="0" noProof="0" dirty="0">
                <a:ln>
                  <a:noFill/>
                </a:ln>
                <a:solidFill>
                  <a:prstClr val="black"/>
                </a:solidFill>
                <a:effectLst/>
                <a:uLnTx/>
                <a:uFillTx/>
                <a:latin typeface="Calibri"/>
                <a:ea typeface="+mn-ea"/>
                <a:cs typeface="Calibri"/>
              </a:rPr>
              <a:t>each of </a:t>
            </a:r>
            <a:r>
              <a:rPr kumimoji="0" sz="3200" b="0" i="0" u="none" strike="noStrike" kern="1200" cap="none" spc="-5" normalizeH="0" baseline="0" noProof="0" dirty="0">
                <a:ln>
                  <a:noFill/>
                </a:ln>
                <a:solidFill>
                  <a:prstClr val="black"/>
                </a:solidFill>
                <a:effectLst/>
                <a:uLnTx/>
                <a:uFillTx/>
                <a:latin typeface="Calibri"/>
                <a:ea typeface="+mn-ea"/>
                <a:cs typeface="Calibri"/>
              </a:rPr>
              <a:t>the </a:t>
            </a:r>
            <a:r>
              <a:rPr kumimoji="0" sz="3200" b="0" i="0" u="none" strike="noStrike" kern="1200" cap="none" spc="-25" normalizeH="0" baseline="0" noProof="0" dirty="0">
                <a:ln>
                  <a:noFill/>
                </a:ln>
                <a:solidFill>
                  <a:prstClr val="black"/>
                </a:solidFill>
                <a:effectLst/>
                <a:uLnTx/>
                <a:uFillTx/>
                <a:latin typeface="Calibri"/>
                <a:ea typeface="+mn-ea"/>
                <a:cs typeface="Calibri"/>
              </a:rPr>
              <a:t>four </a:t>
            </a:r>
            <a:r>
              <a:rPr kumimoji="0" sz="3200" b="0" i="0" u="none" strike="noStrike" kern="1200" cap="none" spc="-15" normalizeH="0" baseline="0" noProof="0" dirty="0">
                <a:ln>
                  <a:noFill/>
                </a:ln>
                <a:solidFill>
                  <a:prstClr val="black"/>
                </a:solidFill>
                <a:effectLst/>
                <a:uLnTx/>
                <a:uFillTx/>
                <a:latin typeface="Calibri"/>
                <a:ea typeface="+mn-ea"/>
                <a:cs typeface="Calibri"/>
              </a:rPr>
              <a:t>areas: </a:t>
            </a:r>
            <a:r>
              <a:rPr kumimoji="0" lang="en-US" sz="3200" b="1" i="1" u="sng" strike="noStrike" kern="1200" cap="none" spc="-10" normalizeH="0" baseline="0" noProof="0" dirty="0">
                <a:ln>
                  <a:noFill/>
                </a:ln>
                <a:solidFill>
                  <a:prstClr val="black"/>
                </a:solidFill>
                <a:effectLst/>
                <a:uLnTx/>
                <a:uFillTx/>
                <a:latin typeface="Calibri"/>
                <a:ea typeface="+mn-ea"/>
                <a:cs typeface="Calibri"/>
              </a:rPr>
              <a:t>V</a:t>
            </a:r>
            <a:r>
              <a:rPr kumimoji="0" sz="3200" b="1" i="1" u="sng" strike="noStrike" kern="1200" cap="none" spc="-10" normalizeH="0" baseline="0" noProof="0" dirty="0">
                <a:ln>
                  <a:noFill/>
                </a:ln>
                <a:solidFill>
                  <a:prstClr val="black"/>
                </a:solidFill>
                <a:effectLst/>
                <a:uLnTx/>
                <a:uFillTx/>
                <a:latin typeface="Calibri"/>
                <a:ea typeface="+mn-ea"/>
                <a:cs typeface="Calibri"/>
              </a:rPr>
              <a:t>alues, </a:t>
            </a:r>
            <a:r>
              <a:rPr kumimoji="0" lang="en-US" sz="3200" b="1" i="1" u="sng" strike="noStrike" kern="1200" cap="none" spc="-20" normalizeH="0" baseline="0" noProof="0" dirty="0">
                <a:ln>
                  <a:noFill/>
                </a:ln>
                <a:solidFill>
                  <a:prstClr val="black"/>
                </a:solidFill>
                <a:effectLst/>
                <a:uLnTx/>
                <a:uFillTx/>
                <a:latin typeface="Calibri"/>
                <a:ea typeface="+mn-ea"/>
                <a:cs typeface="Calibri"/>
              </a:rPr>
              <a:t>J</a:t>
            </a:r>
            <a:r>
              <a:rPr kumimoji="0" sz="3200" b="1" i="1" u="sng" strike="noStrike" kern="1200" cap="none" spc="-20" normalizeH="0" baseline="0" noProof="0" dirty="0">
                <a:ln>
                  <a:noFill/>
                </a:ln>
                <a:solidFill>
                  <a:prstClr val="black"/>
                </a:solidFill>
                <a:effectLst/>
                <a:uLnTx/>
                <a:uFillTx/>
                <a:latin typeface="Calibri"/>
                <a:ea typeface="+mn-ea"/>
                <a:cs typeface="Calibri"/>
              </a:rPr>
              <a:t>oys, </a:t>
            </a:r>
            <a:r>
              <a:rPr kumimoji="0" lang="en-US" sz="3200" b="1" i="1" u="sng" strike="noStrike" kern="1200" cap="none" spc="-10" normalizeH="0" baseline="0" noProof="0" dirty="0">
                <a:ln>
                  <a:noFill/>
                </a:ln>
                <a:solidFill>
                  <a:prstClr val="black"/>
                </a:solidFill>
                <a:effectLst/>
                <a:uLnTx/>
                <a:uFillTx/>
                <a:latin typeface="Calibri"/>
                <a:ea typeface="+mn-ea"/>
                <a:cs typeface="Calibri"/>
              </a:rPr>
              <a:t>N</a:t>
            </a:r>
            <a:r>
              <a:rPr kumimoji="0" sz="3200" b="1" i="1" u="sng" strike="noStrike" kern="1200" cap="none" spc="-10" normalizeH="0" baseline="0" noProof="0" dirty="0">
                <a:ln>
                  <a:noFill/>
                </a:ln>
                <a:solidFill>
                  <a:prstClr val="black"/>
                </a:solidFill>
                <a:effectLst/>
                <a:uLnTx/>
                <a:uFillTx/>
                <a:latin typeface="Calibri"/>
                <a:ea typeface="+mn-ea"/>
                <a:cs typeface="Calibri"/>
              </a:rPr>
              <a:t>eeds </a:t>
            </a:r>
            <a:r>
              <a:rPr kumimoji="0" sz="3200" b="1" i="1" u="sng" strike="noStrike" kern="1200" cap="none" spc="-5" normalizeH="0" baseline="0" noProof="0" dirty="0">
                <a:ln>
                  <a:noFill/>
                </a:ln>
                <a:solidFill>
                  <a:prstClr val="black"/>
                </a:solidFill>
                <a:effectLst/>
                <a:uLnTx/>
                <a:uFillTx/>
                <a:latin typeface="Calibri"/>
                <a:ea typeface="+mn-ea"/>
                <a:cs typeface="Calibri"/>
              </a:rPr>
              <a:t>and  </a:t>
            </a:r>
            <a:r>
              <a:rPr kumimoji="0" lang="en-US" sz="3200" b="1" i="1" u="sng" strike="noStrike" kern="1200" cap="none" spc="-20" normalizeH="0" baseline="0" noProof="0" dirty="0">
                <a:ln>
                  <a:noFill/>
                </a:ln>
                <a:solidFill>
                  <a:prstClr val="black"/>
                </a:solidFill>
                <a:effectLst/>
                <a:uLnTx/>
                <a:uFillTx/>
                <a:latin typeface="Calibri"/>
                <a:ea typeface="+mn-ea"/>
                <a:cs typeface="Calibri"/>
              </a:rPr>
              <a:t>S</a:t>
            </a:r>
            <a:r>
              <a:rPr kumimoji="0" sz="3200" b="1" i="1" u="sng" strike="noStrike" kern="1200" cap="none" spc="-20" normalizeH="0" baseline="0" noProof="0" dirty="0">
                <a:ln>
                  <a:noFill/>
                </a:ln>
                <a:solidFill>
                  <a:prstClr val="black"/>
                </a:solidFill>
                <a:effectLst/>
                <a:uLnTx/>
                <a:uFillTx/>
                <a:latin typeface="Calibri"/>
                <a:ea typeface="+mn-ea"/>
                <a:cs typeface="Calibri"/>
              </a:rPr>
              <a:t>trengths.</a:t>
            </a:r>
            <a:endParaRPr kumimoji="0" sz="3200" b="1" i="1" u="sng" strike="noStrike" kern="1200" cap="none" spc="0" normalizeH="0" baseline="0" noProof="0" dirty="0">
              <a:ln>
                <a:noFill/>
              </a:ln>
              <a:solidFill>
                <a:prstClr val="black"/>
              </a:solidFill>
              <a:effectLst/>
              <a:uLnTx/>
              <a:uFillTx/>
              <a:latin typeface="Calibri"/>
              <a:ea typeface="+mn-ea"/>
              <a:cs typeface="Calibri"/>
            </a:endParaRPr>
          </a:p>
          <a:p>
            <a:pPr marL="241300" marR="104775" lvl="0" indent="-228600" algn="l" defTabSz="914400" rtl="0" eaLnBrk="1" fontAlgn="auto" latinLnBrk="0" hangingPunct="1">
              <a:lnSpc>
                <a:spcPts val="3460"/>
              </a:lnSpc>
              <a:spcBef>
                <a:spcPts val="1000"/>
              </a:spcBef>
              <a:spcAft>
                <a:spcPts val="0"/>
              </a:spcAft>
              <a:buClr>
                <a:srgbClr val="9DC3E6"/>
              </a:buClr>
              <a:buSzTx/>
              <a:buFont typeface="Wingdings"/>
              <a:buChar char=""/>
              <a:tabLst>
                <a:tab pos="241300" algn="l"/>
              </a:tabLst>
              <a:defRPr/>
            </a:pPr>
            <a:r>
              <a:rPr kumimoji="0" sz="3200" b="0" i="0" u="none" strike="noStrike" kern="1200" cap="none" spc="-95" normalizeH="0" baseline="0" noProof="0" dirty="0">
                <a:ln>
                  <a:noFill/>
                </a:ln>
                <a:solidFill>
                  <a:prstClr val="black"/>
                </a:solidFill>
                <a:effectLst/>
                <a:uLnTx/>
                <a:uFillTx/>
                <a:latin typeface="Calibri"/>
                <a:ea typeface="+mn-ea"/>
                <a:cs typeface="Calibri"/>
              </a:rPr>
              <a:t>Take </a:t>
            </a:r>
            <a:r>
              <a:rPr kumimoji="0" sz="3200" b="0" i="0" u="none" strike="noStrike" kern="1200" cap="none" spc="-10" normalizeH="0" baseline="0" noProof="0" dirty="0">
                <a:ln>
                  <a:noFill/>
                </a:ln>
                <a:solidFill>
                  <a:prstClr val="black"/>
                </a:solidFill>
                <a:effectLst/>
                <a:uLnTx/>
                <a:uFillTx/>
                <a:latin typeface="Calibri"/>
                <a:ea typeface="+mn-ea"/>
                <a:cs typeface="Calibri"/>
              </a:rPr>
              <a:t>10</a:t>
            </a:r>
            <a:r>
              <a:rPr kumimoji="0" lang="en-US" sz="3200" b="0" i="0" u="none" strike="noStrike" kern="1200" cap="none" spc="-10" normalizeH="0" baseline="0" noProof="0" dirty="0">
                <a:ln>
                  <a:noFill/>
                </a:ln>
                <a:solidFill>
                  <a:prstClr val="black"/>
                </a:solidFill>
                <a:effectLst/>
                <a:uLnTx/>
                <a:uFillTx/>
                <a:latin typeface="Calibri"/>
                <a:ea typeface="+mn-ea"/>
                <a:cs typeface="Calibri"/>
              </a:rPr>
              <a:t>-15</a:t>
            </a:r>
            <a:r>
              <a:rPr kumimoji="0" sz="3200" b="0" i="0" u="none" strike="noStrike" kern="1200" cap="none" spc="-10" normalizeH="0" baseline="0" noProof="0" dirty="0">
                <a:ln>
                  <a:noFill/>
                </a:ln>
                <a:solidFill>
                  <a:prstClr val="black"/>
                </a:solidFill>
                <a:effectLst/>
                <a:uLnTx/>
                <a:uFillTx/>
                <a:latin typeface="Calibri"/>
                <a:ea typeface="+mn-ea"/>
                <a:cs typeface="Calibri"/>
              </a:rPr>
              <a:t> minutes </a:t>
            </a:r>
            <a:r>
              <a:rPr kumimoji="0" sz="3200" b="0" i="0" u="none" strike="noStrike" kern="1200" cap="none" spc="-15" normalizeH="0" baseline="0" noProof="0" dirty="0">
                <a:ln>
                  <a:noFill/>
                </a:ln>
                <a:solidFill>
                  <a:prstClr val="black"/>
                </a:solidFill>
                <a:effectLst/>
                <a:uLnTx/>
                <a:uFillTx/>
                <a:latin typeface="Calibri"/>
                <a:ea typeface="+mn-ea"/>
                <a:cs typeface="Calibri"/>
              </a:rPr>
              <a:t>to </a:t>
            </a:r>
            <a:r>
              <a:rPr kumimoji="0" sz="3200" b="0" i="0" u="none" strike="noStrike" kern="1200" cap="none" spc="0" normalizeH="0" baseline="0" noProof="0" dirty="0">
                <a:ln>
                  <a:noFill/>
                </a:ln>
                <a:solidFill>
                  <a:prstClr val="black"/>
                </a:solidFill>
                <a:effectLst/>
                <a:uLnTx/>
                <a:uFillTx/>
                <a:latin typeface="Calibri"/>
                <a:ea typeface="+mn-ea"/>
                <a:cs typeface="Calibri"/>
              </a:rPr>
              <a:t>build </a:t>
            </a:r>
            <a:r>
              <a:rPr kumimoji="0" sz="3200" b="0" i="0" u="none" strike="noStrike" kern="1200" cap="none" spc="-5" normalizeH="0" baseline="0" noProof="0" dirty="0">
                <a:ln>
                  <a:noFill/>
                </a:ln>
                <a:solidFill>
                  <a:prstClr val="black"/>
                </a:solidFill>
                <a:effectLst/>
                <a:uLnTx/>
                <a:uFillTx/>
                <a:latin typeface="Calibri"/>
                <a:ea typeface="+mn-ea"/>
                <a:cs typeface="Calibri"/>
              </a:rPr>
              <a:t>the </a:t>
            </a:r>
            <a:r>
              <a:rPr kumimoji="0" sz="3200" b="0" i="0" u="none" strike="noStrike" kern="1200" cap="none" spc="-20" normalizeH="0" baseline="0" noProof="0" dirty="0">
                <a:ln>
                  <a:noFill/>
                </a:ln>
                <a:solidFill>
                  <a:prstClr val="black"/>
                </a:solidFill>
                <a:effectLst/>
                <a:uLnTx/>
                <a:uFillTx/>
                <a:latin typeface="Calibri"/>
                <a:ea typeface="+mn-ea"/>
                <a:cs typeface="Calibri"/>
              </a:rPr>
              <a:t>presentation </a:t>
            </a:r>
            <a:r>
              <a:rPr kumimoji="0" sz="3200" b="0" i="0" u="none" strike="noStrike" kern="1200" cap="none" spc="-5" normalizeH="0" baseline="0" noProof="0" dirty="0">
                <a:ln>
                  <a:noFill/>
                </a:ln>
                <a:solidFill>
                  <a:prstClr val="black"/>
                </a:solidFill>
                <a:effectLst/>
                <a:uLnTx/>
                <a:uFillTx/>
                <a:latin typeface="Calibri"/>
                <a:ea typeface="+mn-ea"/>
                <a:cs typeface="Calibri"/>
              </a:rPr>
              <a:t>and be </a:t>
            </a:r>
            <a:r>
              <a:rPr kumimoji="0" sz="3200" b="0" i="0" u="none" strike="noStrike" kern="1200" cap="none" spc="-20" normalizeH="0" baseline="0" noProof="0" dirty="0">
                <a:ln>
                  <a:noFill/>
                </a:ln>
                <a:solidFill>
                  <a:prstClr val="black"/>
                </a:solidFill>
                <a:effectLst/>
                <a:uLnTx/>
                <a:uFillTx/>
                <a:latin typeface="Calibri"/>
                <a:ea typeface="+mn-ea"/>
                <a:cs typeface="Calibri"/>
              </a:rPr>
              <a:t>prepared  </a:t>
            </a:r>
            <a:r>
              <a:rPr kumimoji="0" sz="3200" b="0" i="0" u="none" strike="noStrike" kern="1200" cap="none" spc="-15" normalizeH="0" baseline="0" noProof="0" dirty="0">
                <a:ln>
                  <a:noFill/>
                </a:ln>
                <a:solidFill>
                  <a:prstClr val="black"/>
                </a:solidFill>
                <a:effectLst/>
                <a:uLnTx/>
                <a:uFillTx/>
                <a:latin typeface="Calibri"/>
                <a:ea typeface="+mn-ea"/>
                <a:cs typeface="Calibri"/>
              </a:rPr>
              <a:t>to </a:t>
            </a:r>
            <a:r>
              <a:rPr kumimoji="0" sz="3200" b="0" i="0" u="none" strike="noStrike" kern="1200" cap="none" spc="-10" normalizeH="0" baseline="0" noProof="0" dirty="0">
                <a:ln>
                  <a:noFill/>
                </a:ln>
                <a:solidFill>
                  <a:prstClr val="black"/>
                </a:solidFill>
                <a:effectLst/>
                <a:uLnTx/>
                <a:uFillTx/>
                <a:latin typeface="Calibri"/>
                <a:ea typeface="+mn-ea"/>
                <a:cs typeface="Calibri"/>
              </a:rPr>
              <a:t>enlighten </a:t>
            </a:r>
            <a:r>
              <a:rPr kumimoji="0" sz="3200" b="0" i="0" u="none" strike="noStrike" kern="1200" cap="none" spc="-5" normalizeH="0" baseline="0" noProof="0" dirty="0">
                <a:ln>
                  <a:noFill/>
                </a:ln>
                <a:solidFill>
                  <a:prstClr val="black"/>
                </a:solidFill>
                <a:effectLst/>
                <a:uLnTx/>
                <a:uFillTx/>
                <a:latin typeface="Calibri"/>
                <a:ea typeface="+mn-ea"/>
                <a:cs typeface="Calibri"/>
              </a:rPr>
              <a:t>us </a:t>
            </a:r>
            <a:r>
              <a:rPr kumimoji="0" sz="3200" b="0" i="0" u="none" strike="noStrike" kern="1200" cap="none" spc="-10" normalizeH="0" baseline="0" noProof="0" dirty="0">
                <a:ln>
                  <a:noFill/>
                </a:ln>
                <a:solidFill>
                  <a:prstClr val="black"/>
                </a:solidFill>
                <a:effectLst/>
                <a:uLnTx/>
                <a:uFillTx/>
                <a:latin typeface="Calibri"/>
                <a:ea typeface="+mn-ea"/>
                <a:cs typeface="Calibri"/>
              </a:rPr>
              <a:t>on </a:t>
            </a:r>
            <a:r>
              <a:rPr kumimoji="0" sz="3200" b="0" i="0" u="none" strike="noStrike" kern="1200" cap="none" spc="-15" normalizeH="0" baseline="0" noProof="0" dirty="0">
                <a:ln>
                  <a:noFill/>
                </a:ln>
                <a:solidFill>
                  <a:prstClr val="black"/>
                </a:solidFill>
                <a:effectLst/>
                <a:uLnTx/>
                <a:uFillTx/>
                <a:latin typeface="Calibri"/>
                <a:ea typeface="+mn-ea"/>
                <a:cs typeface="Calibri"/>
              </a:rPr>
              <a:t>what </a:t>
            </a:r>
            <a:r>
              <a:rPr kumimoji="0" sz="3200" b="0" i="0" u="none" strike="noStrike" kern="1200" cap="none" spc="-20" normalizeH="0" baseline="0" noProof="0" dirty="0">
                <a:ln>
                  <a:noFill/>
                </a:ln>
                <a:solidFill>
                  <a:prstClr val="black"/>
                </a:solidFill>
                <a:effectLst/>
                <a:uLnTx/>
                <a:uFillTx/>
                <a:latin typeface="Calibri"/>
                <a:ea typeface="+mn-ea"/>
                <a:cs typeface="Calibri"/>
              </a:rPr>
              <a:t>it’s </a:t>
            </a:r>
            <a:r>
              <a:rPr kumimoji="0" sz="3200" b="0" i="0" u="none" strike="noStrike" kern="1200" cap="none" spc="-30" normalizeH="0" baseline="0" noProof="0" dirty="0">
                <a:ln>
                  <a:noFill/>
                </a:ln>
                <a:solidFill>
                  <a:prstClr val="black"/>
                </a:solidFill>
                <a:effectLst/>
                <a:uLnTx/>
                <a:uFillTx/>
                <a:latin typeface="Calibri"/>
                <a:ea typeface="+mn-ea"/>
                <a:cs typeface="Calibri"/>
              </a:rPr>
              <a:t>like </a:t>
            </a:r>
            <a:r>
              <a:rPr kumimoji="0" sz="3200" b="0" i="0" u="none" strike="noStrike" kern="1200" cap="none" spc="-15" normalizeH="0" baseline="0" noProof="0" dirty="0">
                <a:ln>
                  <a:noFill/>
                </a:ln>
                <a:solidFill>
                  <a:prstClr val="black"/>
                </a:solidFill>
                <a:effectLst/>
                <a:uLnTx/>
                <a:uFillTx/>
                <a:latin typeface="Calibri"/>
                <a:ea typeface="+mn-ea"/>
                <a:cs typeface="Calibri"/>
              </a:rPr>
              <a:t>to </a:t>
            </a:r>
            <a:r>
              <a:rPr kumimoji="0" sz="3200" b="0" i="0" u="none" strike="noStrike" kern="1200" cap="none" spc="-5" normalizeH="0" baseline="0" noProof="0" dirty="0">
                <a:ln>
                  <a:noFill/>
                </a:ln>
                <a:solidFill>
                  <a:prstClr val="black"/>
                </a:solidFill>
                <a:effectLst/>
                <a:uLnTx/>
                <a:uFillTx/>
                <a:latin typeface="Calibri"/>
                <a:ea typeface="+mn-ea"/>
                <a:cs typeface="Calibri"/>
              </a:rPr>
              <a:t>be</a:t>
            </a:r>
            <a:r>
              <a:rPr kumimoji="0" sz="3200" b="0" i="0" u="none" strike="noStrike" kern="1200" cap="none" spc="114" normalizeH="0" baseline="0" noProof="0" dirty="0">
                <a:ln>
                  <a:noFill/>
                </a:ln>
                <a:solidFill>
                  <a:prstClr val="black"/>
                </a:solidFill>
                <a:effectLst/>
                <a:uLnTx/>
                <a:uFillTx/>
                <a:latin typeface="Calibri"/>
                <a:ea typeface="+mn-ea"/>
                <a:cs typeface="Calibri"/>
              </a:rPr>
              <a:t> </a:t>
            </a:r>
            <a:r>
              <a:rPr kumimoji="0" sz="3200" b="0" i="1" u="none" strike="noStrike" kern="1200" cap="none" spc="-15" normalizeH="0" baseline="0" noProof="0" dirty="0">
                <a:ln>
                  <a:noFill/>
                </a:ln>
                <a:solidFill>
                  <a:prstClr val="black"/>
                </a:solidFill>
                <a:effectLst/>
                <a:uLnTx/>
                <a:uFillTx/>
                <a:latin typeface="Calibri"/>
                <a:ea typeface="+mn-ea"/>
                <a:cs typeface="Calibri"/>
              </a:rPr>
              <a:t>you</a:t>
            </a:r>
            <a:r>
              <a:rPr kumimoji="0" sz="3200" b="0" i="0" u="none" strike="noStrike" kern="1200" cap="none" spc="-15" normalizeH="0" baseline="0" noProof="0" dirty="0">
                <a:ln>
                  <a:noFill/>
                </a:ln>
                <a:solidFill>
                  <a:prstClr val="black"/>
                </a:solidFill>
                <a:effectLst/>
                <a:uLnTx/>
                <a:uFillTx/>
                <a:latin typeface="Calibri"/>
                <a:ea typeface="+mn-ea"/>
                <a:cs typeface="Calibri"/>
              </a:rPr>
              <a:t>!</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565"/>
              </a:spcBef>
              <a:spcAft>
                <a:spcPts val="0"/>
              </a:spcAft>
              <a:buClr>
                <a:srgbClr val="9DC3E6"/>
              </a:buClr>
              <a:buSzTx/>
              <a:buFont typeface="Wingdings"/>
              <a:buChar char=""/>
              <a:tabLst>
                <a:tab pos="241300" algn="l"/>
              </a:tabLst>
              <a:defRPr/>
            </a:pPr>
            <a:r>
              <a:rPr kumimoji="0" sz="3200" b="0" i="0" u="none" strike="noStrike" kern="1200" cap="none" spc="-25" normalizeH="0" baseline="0" noProof="0" dirty="0">
                <a:ln>
                  <a:noFill/>
                </a:ln>
                <a:solidFill>
                  <a:prstClr val="black"/>
                </a:solidFill>
                <a:effectLst/>
                <a:uLnTx/>
                <a:uFillTx/>
                <a:latin typeface="Calibri"/>
                <a:ea typeface="+mn-ea"/>
                <a:cs typeface="Calibri"/>
              </a:rPr>
              <a:t>Have</a:t>
            </a:r>
            <a:r>
              <a:rPr kumimoji="0" sz="3200" b="0" i="0" u="none" strike="noStrike" kern="1200" cap="none" spc="10" normalizeH="0" baseline="0" noProof="0" dirty="0">
                <a:ln>
                  <a:noFill/>
                </a:ln>
                <a:solidFill>
                  <a:prstClr val="black"/>
                </a:solidFill>
                <a:effectLst/>
                <a:uLnTx/>
                <a:uFillTx/>
                <a:latin typeface="Calibri"/>
                <a:ea typeface="+mn-ea"/>
                <a:cs typeface="Calibri"/>
              </a:rPr>
              <a:t> </a:t>
            </a:r>
            <a:r>
              <a:rPr kumimoji="0" sz="3200" b="0" i="0" u="none" strike="noStrike" kern="1200" cap="none" spc="-5" normalizeH="0" baseline="0" noProof="0" dirty="0">
                <a:ln>
                  <a:noFill/>
                </a:ln>
                <a:solidFill>
                  <a:prstClr val="black"/>
                </a:solidFill>
                <a:effectLst/>
                <a:uLnTx/>
                <a:uFillTx/>
                <a:latin typeface="Calibri"/>
                <a:ea typeface="+mn-ea"/>
                <a:cs typeface="Calibri"/>
              </a:rPr>
              <a:t>fun!</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Slide Number Placeholder 3">
            <a:extLst>
              <a:ext uri="{FF2B5EF4-FFF2-40B4-BE49-F238E27FC236}">
                <a16:creationId xmlns:a16="http://schemas.microsoft.com/office/drawing/2014/main" id="{D00F1723-EED9-5943-8A6B-56344310D437}"/>
              </a:ext>
            </a:extLst>
          </p:cNvPr>
          <p:cNvSpPr>
            <a:spLocks noGrp="1"/>
          </p:cNvSpPr>
          <p:nvPr>
            <p:ph type="sldNum" sz="quarter" idx="7"/>
          </p:nvPr>
        </p:nvSpPr>
        <p:spPr>
          <a:xfrm>
            <a:off x="88544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2870"/>
            <a:ext cx="4031615" cy="695325"/>
          </a:xfrm>
          <a:prstGeom prst="rect">
            <a:avLst/>
          </a:prstGeom>
        </p:spPr>
        <p:txBody>
          <a:bodyPr vert="horz" wrap="square" lIns="0" tIns="11430" rIns="0" bIns="0" rtlCol="0">
            <a:spAutoFit/>
          </a:bodyPr>
          <a:lstStyle/>
          <a:p>
            <a:pPr marL="12700">
              <a:lnSpc>
                <a:spcPct val="100000"/>
              </a:lnSpc>
              <a:spcBef>
                <a:spcPts val="90"/>
              </a:spcBef>
            </a:pPr>
            <a:r>
              <a:rPr spc="-20" dirty="0"/>
              <a:t>Capture </a:t>
            </a:r>
            <a:r>
              <a:rPr spc="-65" dirty="0"/>
              <a:t>key</a:t>
            </a:r>
            <a:r>
              <a:rPr spc="25" dirty="0"/>
              <a:t> </a:t>
            </a:r>
            <a:r>
              <a:rPr spc="-10" dirty="0"/>
              <a:t>ideas</a:t>
            </a:r>
          </a:p>
        </p:txBody>
      </p:sp>
      <p:sp>
        <p:nvSpPr>
          <p:cNvPr id="3" name="object 3"/>
          <p:cNvSpPr/>
          <p:nvPr/>
        </p:nvSpPr>
        <p:spPr>
          <a:xfrm>
            <a:off x="3998976" y="1395983"/>
            <a:ext cx="4645151" cy="4645151"/>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B7DB9E9B-757D-6341-9695-3A881F932BEF}"/>
              </a:ext>
            </a:extLst>
          </p:cNvPr>
          <p:cNvSpPr>
            <a:spLocks noGrp="1"/>
          </p:cNvSpPr>
          <p:nvPr>
            <p:ph type="sldNum" sz="quarter" idx="7"/>
          </p:nvPr>
        </p:nvSpPr>
        <p:spPr>
          <a:xfrm>
            <a:off x="88544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5170" name="Rectangle 2"/>
          <p:cNvSpPr>
            <a:spLocks noGrp="1" noChangeArrowheads="1"/>
          </p:cNvSpPr>
          <p:nvPr>
            <p:ph type="title"/>
          </p:nvPr>
        </p:nvSpPr>
        <p:spPr>
          <a:xfrm>
            <a:off x="800983" y="0"/>
            <a:ext cx="10437634" cy="1298575"/>
          </a:xfrm>
          <a:solidFill>
            <a:schemeClr val="accent1"/>
          </a:solidFill>
        </p:spPr>
        <p:txBody>
          <a:bodyPr>
            <a:normAutofit/>
          </a:bodyPr>
          <a:lstStyle/>
          <a:p>
            <a:r>
              <a:rPr lang="en-US" sz="4000" b="1" dirty="0">
                <a:solidFill>
                  <a:srgbClr val="33CC33"/>
                </a:solidFill>
              </a:rPr>
              <a:t>Prese</a:t>
            </a:r>
            <a:r>
              <a:rPr lang="en-US" sz="4000" b="1" dirty="0">
                <a:solidFill>
                  <a:srgbClr val="99CCFF"/>
                </a:solidFill>
              </a:rPr>
              <a:t>nting</a:t>
            </a:r>
            <a:r>
              <a:rPr lang="en-US" sz="4000" b="1" dirty="0">
                <a:solidFill>
                  <a:srgbClr val="FF0000"/>
                </a:solidFill>
              </a:rPr>
              <a:t> </a:t>
            </a:r>
            <a:r>
              <a:rPr lang="en-US" sz="4000" b="1" dirty="0">
                <a:solidFill>
                  <a:srgbClr val="FFFF00"/>
                </a:solidFill>
              </a:rPr>
              <a:t>Pos</a:t>
            </a:r>
            <a:r>
              <a:rPr lang="en-US" sz="4000" b="1" dirty="0">
                <a:solidFill>
                  <a:srgbClr val="FF9933"/>
                </a:solidFill>
              </a:rPr>
              <a:t>ters</a:t>
            </a:r>
            <a:endParaRPr lang="en-US" sz="4000" b="1" dirty="0">
              <a:solidFill>
                <a:srgbClr val="99CCFF"/>
              </a:solidFill>
            </a:endParaRPr>
          </a:p>
        </p:txBody>
      </p:sp>
      <p:sp>
        <p:nvSpPr>
          <p:cNvPr id="2695171" name="Rectangle 3"/>
          <p:cNvSpPr>
            <a:spLocks noGrp="1" noChangeArrowheads="1"/>
          </p:cNvSpPr>
          <p:nvPr>
            <p:ph idx="1"/>
          </p:nvPr>
        </p:nvSpPr>
        <p:spPr>
          <a:xfrm>
            <a:off x="1981200" y="1447800"/>
            <a:ext cx="8229600" cy="1231106"/>
          </a:xfrm>
        </p:spPr>
        <p:txBody>
          <a:bodyPr/>
          <a:lstStyle/>
          <a:p>
            <a:pPr marL="465138" indent="-465138" algn="ctr"/>
            <a:r>
              <a:rPr lang="en-US" sz="4000" b="1" dirty="0"/>
              <a:t>Your turn!</a:t>
            </a:r>
          </a:p>
          <a:p>
            <a:pPr marL="465138" indent="-465138" algn="ctr"/>
            <a:endParaRPr lang="en-US" sz="4000" b="1" dirty="0"/>
          </a:p>
        </p:txBody>
      </p:sp>
      <p:sp>
        <p:nvSpPr>
          <p:cNvPr id="4" name="Slide Number Placeholder 5"/>
          <p:cNvSpPr>
            <a:spLocks noGrp="1"/>
          </p:cNvSpPr>
          <p:nvPr>
            <p:ph type="sldNum" sz="quarter" idx="4294967295"/>
          </p:nvPr>
        </p:nvSpPr>
        <p:spPr>
          <a:xfrm>
            <a:off x="89306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BE97B-C2FE-4163-8EAA-6789DACD2C43}" type="slidenum">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8619" y="2209800"/>
            <a:ext cx="3352800" cy="4470400"/>
          </a:xfrm>
          <a:prstGeom prst="rect">
            <a:avLst/>
          </a:prstGeom>
        </p:spPr>
      </p:pic>
      <p:sp>
        <p:nvSpPr>
          <p:cNvPr id="7" name="Rectangle 3">
            <a:extLst>
              <a:ext uri="{FF2B5EF4-FFF2-40B4-BE49-F238E27FC236}">
                <a16:creationId xmlns:a16="http://schemas.microsoft.com/office/drawing/2014/main" id="{176AC76D-CF98-4F6B-A782-D8CE0233905F}"/>
              </a:ext>
            </a:extLst>
          </p:cNvPr>
          <p:cNvSpPr txBox="1">
            <a:spLocks noChangeArrowheads="1"/>
          </p:cNvSpPr>
          <p:nvPr/>
        </p:nvSpPr>
        <p:spPr>
          <a:xfrm>
            <a:off x="3124200" y="2590800"/>
            <a:ext cx="2895600" cy="31242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4F81BD"/>
              </a:buClr>
              <a:buSzTx/>
              <a:buFont typeface="Wingdings 3" charset="2"/>
              <a:buChar char=""/>
              <a:tabLst/>
              <a:defRPr/>
            </a:pPr>
            <a:r>
              <a:rPr kumimoji="0" lang="en-US" sz="4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Values</a:t>
            </a:r>
          </a:p>
          <a:p>
            <a:pPr marL="342900" marR="0" lvl="0" indent="-342900" algn="l" defTabSz="457200" rtl="0" eaLnBrk="1" fontAlgn="auto" latinLnBrk="0" hangingPunct="1">
              <a:lnSpc>
                <a:spcPct val="100000"/>
              </a:lnSpc>
              <a:spcBef>
                <a:spcPts val="1000"/>
              </a:spcBef>
              <a:spcAft>
                <a:spcPts val="0"/>
              </a:spcAft>
              <a:buClr>
                <a:srgbClr val="4F81BD"/>
              </a:buClr>
              <a:buSzTx/>
              <a:buFont typeface="Wingdings 3" charset="2"/>
              <a:buChar char=""/>
              <a:tabLst/>
              <a:defRPr/>
            </a:pPr>
            <a:r>
              <a:rPr kumimoji="0" lang="en-US" sz="4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Joys</a:t>
            </a:r>
          </a:p>
          <a:p>
            <a:pPr marL="342900" marR="0" lvl="0" indent="-342900" algn="l" defTabSz="457200" rtl="0" eaLnBrk="1" fontAlgn="auto" latinLnBrk="0" hangingPunct="1">
              <a:lnSpc>
                <a:spcPct val="100000"/>
              </a:lnSpc>
              <a:spcBef>
                <a:spcPts val="1000"/>
              </a:spcBef>
              <a:spcAft>
                <a:spcPts val="0"/>
              </a:spcAft>
              <a:buClr>
                <a:srgbClr val="4F81BD"/>
              </a:buClr>
              <a:buSzTx/>
              <a:buFont typeface="Wingdings 3" charset="2"/>
              <a:buChar char=""/>
              <a:tabLst/>
              <a:defRPr/>
            </a:pPr>
            <a:r>
              <a:rPr kumimoji="0" lang="en-US" sz="4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Strengths</a:t>
            </a:r>
          </a:p>
          <a:p>
            <a:pPr marL="342900" marR="0" lvl="0" indent="-342900" algn="l" defTabSz="457200" rtl="0" eaLnBrk="1" fontAlgn="auto" latinLnBrk="0" hangingPunct="1">
              <a:lnSpc>
                <a:spcPct val="100000"/>
              </a:lnSpc>
              <a:spcBef>
                <a:spcPts val="1000"/>
              </a:spcBef>
              <a:spcAft>
                <a:spcPts val="0"/>
              </a:spcAft>
              <a:buClr>
                <a:srgbClr val="4F81BD"/>
              </a:buClr>
              <a:buSzTx/>
              <a:buFont typeface="Wingdings 3" charset="2"/>
              <a:buChar char=""/>
              <a:tabLst/>
              <a:defRPr/>
            </a:pPr>
            <a:r>
              <a:rPr kumimoji="0" lang="en-US" sz="4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Needs</a:t>
            </a:r>
          </a:p>
          <a:p>
            <a:pPr marL="342900" marR="0" lvl="0" indent="-342900" algn="l" defTabSz="457200" rtl="0" eaLnBrk="1" fontAlgn="auto" latinLnBrk="0" hangingPunct="1">
              <a:lnSpc>
                <a:spcPct val="100000"/>
              </a:lnSpc>
              <a:spcBef>
                <a:spcPts val="1000"/>
              </a:spcBef>
              <a:spcAft>
                <a:spcPts val="0"/>
              </a:spcAft>
              <a:buClr>
                <a:srgbClr val="4F81BD"/>
              </a:buClr>
              <a:buSzTx/>
              <a:buFont typeface="Wingdings 3" charset="2"/>
              <a:buChar char=""/>
              <a:tabLst/>
              <a:defRPr/>
            </a:pPr>
            <a:endParaRPr kumimoji="0" lang="en-US" sz="40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342900" marR="0" lvl="0" indent="-342900" algn="l" defTabSz="457200" rtl="0" eaLnBrk="1" fontAlgn="auto" latinLnBrk="0" hangingPunct="1">
              <a:lnSpc>
                <a:spcPct val="100000"/>
              </a:lnSpc>
              <a:spcBef>
                <a:spcPts val="1000"/>
              </a:spcBef>
              <a:spcAft>
                <a:spcPts val="0"/>
              </a:spcAft>
              <a:buClr>
                <a:srgbClr val="4F81BD"/>
              </a:buClr>
              <a:buSzTx/>
              <a:buFont typeface="Wingdings 3" charset="2"/>
              <a:buChar char=""/>
              <a:tabLst/>
              <a:defRPr/>
            </a:pPr>
            <a:endParaRPr kumimoji="0" lang="en-US" sz="40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Tree>
    <p:extLst>
      <p:ext uri="{BB962C8B-B14F-4D97-AF65-F5344CB8AC3E}">
        <p14:creationId xmlns:p14="http://schemas.microsoft.com/office/powerpoint/2010/main" val="711008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2870"/>
            <a:ext cx="7117715" cy="695325"/>
          </a:xfrm>
          <a:prstGeom prst="rect">
            <a:avLst/>
          </a:prstGeom>
        </p:spPr>
        <p:txBody>
          <a:bodyPr vert="horz" wrap="square" lIns="0" tIns="11430" rIns="0" bIns="0" rtlCol="0">
            <a:spAutoFit/>
          </a:bodyPr>
          <a:lstStyle/>
          <a:p>
            <a:pPr marL="12700">
              <a:lnSpc>
                <a:spcPct val="100000"/>
              </a:lnSpc>
              <a:spcBef>
                <a:spcPts val="90"/>
              </a:spcBef>
            </a:pPr>
            <a:r>
              <a:rPr dirty="0"/>
              <a:t>Primary </a:t>
            </a:r>
            <a:r>
              <a:rPr spc="-60" dirty="0"/>
              <a:t>Temperament</a:t>
            </a:r>
            <a:r>
              <a:rPr spc="65" dirty="0"/>
              <a:t> </a:t>
            </a:r>
            <a:r>
              <a:rPr spc="-20" dirty="0"/>
              <a:t>Debriefs</a:t>
            </a:r>
          </a:p>
        </p:txBody>
      </p:sp>
      <p:sp>
        <p:nvSpPr>
          <p:cNvPr id="3" name="object 3"/>
          <p:cNvSpPr txBox="1"/>
          <p:nvPr/>
        </p:nvSpPr>
        <p:spPr>
          <a:xfrm>
            <a:off x="2726898" y="1691157"/>
            <a:ext cx="2049145" cy="3494404"/>
          </a:xfrm>
          <a:prstGeom prst="rect">
            <a:avLst/>
          </a:prstGeom>
        </p:spPr>
        <p:txBody>
          <a:bodyPr vert="horz" wrap="square" lIns="0" tIns="10795" rIns="0" bIns="0" rtlCol="0">
            <a:spAutoFit/>
          </a:bodyPr>
          <a:lstStyle/>
          <a:p>
            <a:pPr marL="12700" marR="5080" lvl="0" indent="0" algn="l" defTabSz="914400" rtl="0" eaLnBrk="1" fontAlgn="auto" latinLnBrk="0" hangingPunct="1">
              <a:lnSpc>
                <a:spcPct val="105400"/>
              </a:lnSpc>
              <a:spcBef>
                <a:spcPts val="85"/>
              </a:spcBef>
              <a:spcAft>
                <a:spcPts val="0"/>
              </a:spcAft>
              <a:buClrTx/>
              <a:buSzTx/>
              <a:buFontTx/>
              <a:buNone/>
              <a:tabLst/>
              <a:defRPr/>
            </a:pPr>
            <a:r>
              <a:rPr kumimoji="0" sz="5400" b="0" i="0" u="none" strike="noStrike" kern="1200" cap="none" spc="-20" normalizeH="0" baseline="0" noProof="0" dirty="0">
                <a:ln>
                  <a:noFill/>
                </a:ln>
                <a:solidFill>
                  <a:srgbClr val="6FAC46"/>
                </a:solidFill>
                <a:effectLst/>
                <a:uLnTx/>
                <a:uFillTx/>
                <a:latin typeface="Calibri"/>
                <a:ea typeface="+mn-ea"/>
                <a:cs typeface="Calibri"/>
              </a:rPr>
              <a:t>Green  </a:t>
            </a:r>
            <a:r>
              <a:rPr kumimoji="0" sz="5400" b="0" i="0" u="none" strike="noStrike" kern="1200" cap="none" spc="-5" normalizeH="0" baseline="0" noProof="0" dirty="0">
                <a:ln>
                  <a:noFill/>
                </a:ln>
                <a:solidFill>
                  <a:srgbClr val="0000FF"/>
                </a:solidFill>
                <a:effectLst/>
                <a:uLnTx/>
                <a:uFillTx/>
                <a:latin typeface="Calibri"/>
                <a:ea typeface="+mn-ea"/>
                <a:cs typeface="Calibri"/>
              </a:rPr>
              <a:t>Blue  </a:t>
            </a:r>
            <a:r>
              <a:rPr kumimoji="0" sz="5400" b="0" i="0" u="none" strike="noStrike" kern="1200" cap="none" spc="0" normalizeH="0" baseline="0" noProof="0" dirty="0">
                <a:ln>
                  <a:noFill/>
                </a:ln>
                <a:solidFill>
                  <a:srgbClr val="FFC000"/>
                </a:solidFill>
                <a:effectLst/>
                <a:uLnTx/>
                <a:uFillTx/>
                <a:latin typeface="Calibri"/>
                <a:ea typeface="+mn-ea"/>
                <a:cs typeface="Calibri"/>
              </a:rPr>
              <a:t>Gold  </a:t>
            </a:r>
            <a:r>
              <a:rPr kumimoji="0" sz="5400" b="0" i="0" u="none" strike="noStrike" kern="1200" cap="none" spc="-5" normalizeH="0" baseline="0" noProof="0" dirty="0">
                <a:ln>
                  <a:noFill/>
                </a:ln>
                <a:solidFill>
                  <a:srgbClr val="EC7C30"/>
                </a:solidFill>
                <a:effectLst/>
                <a:uLnTx/>
                <a:uFillTx/>
                <a:latin typeface="Calibri"/>
                <a:ea typeface="+mn-ea"/>
                <a:cs typeface="Calibri"/>
              </a:rPr>
              <a:t>O</a:t>
            </a:r>
            <a:r>
              <a:rPr kumimoji="0" sz="5400" b="0" i="0" u="none" strike="noStrike" kern="1200" cap="none" spc="-135" normalizeH="0" baseline="0" noProof="0" dirty="0">
                <a:ln>
                  <a:noFill/>
                </a:ln>
                <a:solidFill>
                  <a:srgbClr val="EC7C30"/>
                </a:solidFill>
                <a:effectLst/>
                <a:uLnTx/>
                <a:uFillTx/>
                <a:latin typeface="Calibri"/>
                <a:ea typeface="+mn-ea"/>
                <a:cs typeface="Calibri"/>
              </a:rPr>
              <a:t>r</a:t>
            </a:r>
            <a:r>
              <a:rPr kumimoji="0" sz="5400" b="0" i="0" u="none" strike="noStrike" kern="1200" cap="none" spc="5" normalizeH="0" baseline="0" noProof="0" dirty="0">
                <a:ln>
                  <a:noFill/>
                </a:ln>
                <a:solidFill>
                  <a:srgbClr val="EC7C30"/>
                </a:solidFill>
                <a:effectLst/>
                <a:uLnTx/>
                <a:uFillTx/>
                <a:latin typeface="Calibri"/>
                <a:ea typeface="+mn-ea"/>
                <a:cs typeface="Calibri"/>
              </a:rPr>
              <a:t>a</a:t>
            </a:r>
            <a:r>
              <a:rPr kumimoji="0" sz="5400" b="0" i="0" u="none" strike="noStrike" kern="1200" cap="none" spc="-10" normalizeH="0" baseline="0" noProof="0" dirty="0">
                <a:ln>
                  <a:noFill/>
                </a:ln>
                <a:solidFill>
                  <a:srgbClr val="EC7C30"/>
                </a:solidFill>
                <a:effectLst/>
                <a:uLnTx/>
                <a:uFillTx/>
                <a:latin typeface="Calibri"/>
                <a:ea typeface="+mn-ea"/>
                <a:cs typeface="Calibri"/>
              </a:rPr>
              <a:t>n</a:t>
            </a:r>
            <a:r>
              <a:rPr kumimoji="0" sz="5400" b="0" i="0" u="none" strike="noStrike" kern="1200" cap="none" spc="-50" normalizeH="0" baseline="0" noProof="0" dirty="0">
                <a:ln>
                  <a:noFill/>
                </a:ln>
                <a:solidFill>
                  <a:srgbClr val="EC7C30"/>
                </a:solidFill>
                <a:effectLst/>
                <a:uLnTx/>
                <a:uFillTx/>
                <a:latin typeface="Calibri"/>
                <a:ea typeface="+mn-ea"/>
                <a:cs typeface="Calibri"/>
              </a:rPr>
              <a:t>g</a:t>
            </a:r>
            <a:r>
              <a:rPr kumimoji="0" sz="5400" b="0" i="0" u="none" strike="noStrike" kern="1200" cap="none" spc="0" normalizeH="0" baseline="0" noProof="0" dirty="0">
                <a:ln>
                  <a:noFill/>
                </a:ln>
                <a:solidFill>
                  <a:srgbClr val="EC7C30"/>
                </a:solidFill>
                <a:effectLst/>
                <a:uLnTx/>
                <a:uFillTx/>
                <a:latin typeface="Calibri"/>
                <a:ea typeface="+mn-ea"/>
                <a:cs typeface="Calibri"/>
              </a:rPr>
              <a:t>e</a:t>
            </a:r>
            <a:endParaRPr kumimoji="0" sz="5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Slide Number Placeholder 3">
            <a:extLst>
              <a:ext uri="{FF2B5EF4-FFF2-40B4-BE49-F238E27FC236}">
                <a16:creationId xmlns:a16="http://schemas.microsoft.com/office/drawing/2014/main" id="{C9C7C666-4BAB-9746-8011-E5912CBE89B8}"/>
              </a:ext>
            </a:extLst>
          </p:cNvPr>
          <p:cNvSpPr>
            <a:spLocks noGrp="1"/>
          </p:cNvSpPr>
          <p:nvPr>
            <p:ph type="sldNum" sz="quarter" idx="7"/>
          </p:nvPr>
        </p:nvSpPr>
        <p:spPr>
          <a:xfrm>
            <a:off x="88544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9234" name="Rectangle 2"/>
          <p:cNvSpPr>
            <a:spLocks noGrp="1" noChangeArrowheads="1"/>
          </p:cNvSpPr>
          <p:nvPr>
            <p:ph type="title"/>
          </p:nvPr>
        </p:nvSpPr>
        <p:spPr>
          <a:xfrm>
            <a:off x="762000" y="36226"/>
            <a:ext cx="10437634" cy="1298575"/>
          </a:xfrm>
          <a:solidFill>
            <a:schemeClr val="accent1"/>
          </a:solidFill>
        </p:spPr>
        <p:txBody>
          <a:bodyPr>
            <a:normAutofit/>
          </a:bodyPr>
          <a:lstStyle/>
          <a:p>
            <a:r>
              <a:rPr lang="en-US" sz="4000" b="1" dirty="0"/>
              <a:t>POLL: MBTI Assessment</a:t>
            </a:r>
            <a:endParaRPr lang="en-US" sz="4000" dirty="0"/>
          </a:p>
        </p:txBody>
      </p:sp>
      <p:sp>
        <p:nvSpPr>
          <p:cNvPr id="2399235" name="Rectangle 3"/>
          <p:cNvSpPr>
            <a:spLocks noGrp="1" noChangeArrowheads="1"/>
          </p:cNvSpPr>
          <p:nvPr>
            <p:ph idx="1"/>
          </p:nvPr>
        </p:nvSpPr>
        <p:spPr>
          <a:xfrm>
            <a:off x="2133600" y="2133601"/>
            <a:ext cx="8382000" cy="4587875"/>
          </a:xfrm>
        </p:spPr>
        <p:txBody>
          <a:bodyPr>
            <a:normAutofit/>
          </a:bodyPr>
          <a:lstStyle/>
          <a:p>
            <a:pPr marL="514350" indent="-514350">
              <a:spcBef>
                <a:spcPts val="2400"/>
              </a:spcBef>
              <a:buFont typeface="+mj-lt"/>
              <a:buAutoNum type="arabicParenR"/>
            </a:pPr>
            <a:r>
              <a:rPr lang="en-US" sz="2800" dirty="0"/>
              <a:t>I’ve never taken MBTI.</a:t>
            </a:r>
          </a:p>
          <a:p>
            <a:pPr marL="514350" indent="-514350">
              <a:spcBef>
                <a:spcPts val="2400"/>
              </a:spcBef>
              <a:buFont typeface="+mj-lt"/>
              <a:buAutoNum type="arabicParenR"/>
            </a:pPr>
            <a:r>
              <a:rPr lang="en-US" sz="2800" dirty="0"/>
              <a:t>I’ve completed MBTI but forgot my code.</a:t>
            </a:r>
          </a:p>
          <a:p>
            <a:pPr marL="514350" indent="-514350">
              <a:spcBef>
                <a:spcPts val="2400"/>
              </a:spcBef>
              <a:buFont typeface="+mj-lt"/>
              <a:buAutoNum type="arabicParenR"/>
            </a:pPr>
            <a:r>
              <a:rPr lang="en-US" sz="2800" dirty="0"/>
              <a:t>I remember my code &amp; only partly what it means.</a:t>
            </a:r>
          </a:p>
          <a:p>
            <a:pPr marL="514350" indent="-514350">
              <a:spcBef>
                <a:spcPts val="2400"/>
              </a:spcBef>
              <a:buFont typeface="+mj-lt"/>
              <a:buAutoNum type="arabicParenR"/>
            </a:pPr>
            <a:r>
              <a:rPr lang="en-US" sz="2800" dirty="0"/>
              <a:t>I remember my code &amp; can explain what it means.</a:t>
            </a:r>
          </a:p>
          <a:p>
            <a:pPr marL="514350" indent="-514350">
              <a:spcBef>
                <a:spcPts val="2400"/>
              </a:spcBef>
              <a:buFont typeface="+mj-lt"/>
              <a:buAutoNum type="arabicParenR"/>
            </a:pPr>
            <a:r>
              <a:rPr lang="en-US" sz="2800" dirty="0"/>
              <a:t>I can explain what all the MBTI codes mean (others).</a:t>
            </a:r>
          </a:p>
          <a:p>
            <a:endParaRPr lang="en-US" sz="2000" dirty="0"/>
          </a:p>
          <a:p>
            <a:endParaRPr lang="en-US" sz="2000" dirty="0"/>
          </a:p>
        </p:txBody>
      </p:sp>
      <p:sp>
        <p:nvSpPr>
          <p:cNvPr id="2" name="Slide Number Placeholder 1">
            <a:extLst>
              <a:ext uri="{FF2B5EF4-FFF2-40B4-BE49-F238E27FC236}">
                <a16:creationId xmlns:a16="http://schemas.microsoft.com/office/drawing/2014/main" id="{DDBBB453-0781-B44C-896E-C58498E53C26}"/>
              </a:ext>
            </a:extLst>
          </p:cNvPr>
          <p:cNvSpPr>
            <a:spLocks noGrp="1"/>
          </p:cNvSpPr>
          <p:nvPr>
            <p:ph type="sldNum" sz="quarter" idx="7"/>
          </p:nvPr>
        </p:nvSpPr>
        <p:spPr>
          <a:xfrm>
            <a:off x="88544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554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99235">
                                            <p:txEl>
                                              <p:pRg st="0" end="0"/>
                                            </p:txEl>
                                          </p:spTgt>
                                        </p:tgtEl>
                                        <p:attrNameLst>
                                          <p:attrName>style.visibility</p:attrName>
                                        </p:attrNameLst>
                                      </p:cBhvr>
                                      <p:to>
                                        <p:strVal val="visible"/>
                                      </p:to>
                                    </p:set>
                                    <p:animEffect transition="in" filter="blinds(horizontal)">
                                      <p:cBhvr>
                                        <p:cTn id="7" dur="500"/>
                                        <p:tgtEl>
                                          <p:spTgt spid="2399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99235">
                                            <p:txEl>
                                              <p:pRg st="1" end="1"/>
                                            </p:txEl>
                                          </p:spTgt>
                                        </p:tgtEl>
                                        <p:attrNameLst>
                                          <p:attrName>style.visibility</p:attrName>
                                        </p:attrNameLst>
                                      </p:cBhvr>
                                      <p:to>
                                        <p:strVal val="visible"/>
                                      </p:to>
                                    </p:set>
                                    <p:animEffect transition="in" filter="blinds(horizontal)">
                                      <p:cBhvr>
                                        <p:cTn id="12" dur="500"/>
                                        <p:tgtEl>
                                          <p:spTgt spid="2399235">
                                            <p:txEl>
                                              <p:pRg st="1" end="1"/>
                                            </p:txEl>
                                          </p:spTgt>
                                        </p:tgtEl>
                                      </p:cBhvr>
                                    </p:animEffect>
                                  </p:childTnLst>
                                </p:cTn>
                              </p:par>
                            </p:childTnLst>
                          </p:cTn>
                        </p:par>
                        <p:par>
                          <p:cTn id="13" fill="hold">
                            <p:stCondLst>
                              <p:cond delay="500"/>
                            </p:stCondLst>
                            <p:childTnLst>
                              <p:par>
                                <p:cTn id="14" presetID="3" presetClass="entr" presetSubtype="10" fill="hold" grpId="0" nodeType="afterEffect">
                                  <p:stCondLst>
                                    <p:cond delay="500"/>
                                  </p:stCondLst>
                                  <p:childTnLst>
                                    <p:set>
                                      <p:cBhvr>
                                        <p:cTn id="15" dur="1" fill="hold">
                                          <p:stCondLst>
                                            <p:cond delay="0"/>
                                          </p:stCondLst>
                                        </p:cTn>
                                        <p:tgtEl>
                                          <p:spTgt spid="2399235">
                                            <p:txEl>
                                              <p:pRg st="2" end="2"/>
                                            </p:txEl>
                                          </p:spTgt>
                                        </p:tgtEl>
                                        <p:attrNameLst>
                                          <p:attrName>style.visibility</p:attrName>
                                        </p:attrNameLst>
                                      </p:cBhvr>
                                      <p:to>
                                        <p:strVal val="visible"/>
                                      </p:to>
                                    </p:set>
                                    <p:animEffect transition="in" filter="blinds(horizontal)">
                                      <p:cBhvr>
                                        <p:cTn id="16" dur="500"/>
                                        <p:tgtEl>
                                          <p:spTgt spid="2399235">
                                            <p:txEl>
                                              <p:pRg st="2" end="2"/>
                                            </p:txEl>
                                          </p:spTgt>
                                        </p:tgtEl>
                                      </p:cBhvr>
                                    </p:animEffect>
                                  </p:childTnLst>
                                </p:cTn>
                              </p:par>
                            </p:childTnLst>
                          </p:cTn>
                        </p:par>
                        <p:par>
                          <p:cTn id="17" fill="hold">
                            <p:stCondLst>
                              <p:cond delay="1500"/>
                            </p:stCondLst>
                            <p:childTnLst>
                              <p:par>
                                <p:cTn id="18" presetID="3" presetClass="entr" presetSubtype="10" fill="hold" grpId="0" nodeType="afterEffect">
                                  <p:stCondLst>
                                    <p:cond delay="500"/>
                                  </p:stCondLst>
                                  <p:childTnLst>
                                    <p:set>
                                      <p:cBhvr>
                                        <p:cTn id="19" dur="1" fill="hold">
                                          <p:stCondLst>
                                            <p:cond delay="0"/>
                                          </p:stCondLst>
                                        </p:cTn>
                                        <p:tgtEl>
                                          <p:spTgt spid="2399235">
                                            <p:txEl>
                                              <p:pRg st="3" end="3"/>
                                            </p:txEl>
                                          </p:spTgt>
                                        </p:tgtEl>
                                        <p:attrNameLst>
                                          <p:attrName>style.visibility</p:attrName>
                                        </p:attrNameLst>
                                      </p:cBhvr>
                                      <p:to>
                                        <p:strVal val="visible"/>
                                      </p:to>
                                    </p:set>
                                    <p:animEffect transition="in" filter="blinds(horizontal)">
                                      <p:cBhvr>
                                        <p:cTn id="20" dur="500"/>
                                        <p:tgtEl>
                                          <p:spTgt spid="2399235">
                                            <p:txEl>
                                              <p:pRg st="3" end="3"/>
                                            </p:txEl>
                                          </p:spTgt>
                                        </p:tgtEl>
                                      </p:cBhvr>
                                    </p:animEffect>
                                  </p:childTnLst>
                                </p:cTn>
                              </p:par>
                            </p:childTnLst>
                          </p:cTn>
                        </p:par>
                        <p:par>
                          <p:cTn id="21" fill="hold">
                            <p:stCondLst>
                              <p:cond delay="2500"/>
                            </p:stCondLst>
                            <p:childTnLst>
                              <p:par>
                                <p:cTn id="22" presetID="3" presetClass="entr" presetSubtype="10" fill="hold" grpId="0" nodeType="afterEffect">
                                  <p:stCondLst>
                                    <p:cond delay="500"/>
                                  </p:stCondLst>
                                  <p:childTnLst>
                                    <p:set>
                                      <p:cBhvr>
                                        <p:cTn id="23" dur="1" fill="hold">
                                          <p:stCondLst>
                                            <p:cond delay="0"/>
                                          </p:stCondLst>
                                        </p:cTn>
                                        <p:tgtEl>
                                          <p:spTgt spid="2399235">
                                            <p:txEl>
                                              <p:pRg st="4" end="4"/>
                                            </p:txEl>
                                          </p:spTgt>
                                        </p:tgtEl>
                                        <p:attrNameLst>
                                          <p:attrName>style.visibility</p:attrName>
                                        </p:attrNameLst>
                                      </p:cBhvr>
                                      <p:to>
                                        <p:strVal val="visible"/>
                                      </p:to>
                                    </p:set>
                                    <p:animEffect transition="in" filter="blinds(horizontal)">
                                      <p:cBhvr>
                                        <p:cTn id="24" dur="500"/>
                                        <p:tgtEl>
                                          <p:spTgt spid="2399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923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09826" name="Rectangle 2"/>
          <p:cNvSpPr>
            <a:spLocks noGrp="1" noChangeArrowheads="1"/>
          </p:cNvSpPr>
          <p:nvPr>
            <p:ph type="title"/>
          </p:nvPr>
        </p:nvSpPr>
        <p:spPr>
          <a:xfrm>
            <a:off x="877182" y="-54006"/>
            <a:ext cx="10437634" cy="677108"/>
          </a:xfrm>
          <a:solidFill>
            <a:schemeClr val="accent1"/>
          </a:solidFill>
        </p:spPr>
        <p:txBody>
          <a:bodyPr/>
          <a:lstStyle/>
          <a:p>
            <a:r>
              <a:rPr lang="en-US" b="1" dirty="0">
                <a:solidFill>
                  <a:schemeClr val="bg1"/>
                </a:solidFill>
              </a:rPr>
              <a:t>Myers-Briggs </a:t>
            </a:r>
            <a:r>
              <a:rPr lang="en-US" b="1" dirty="0">
                <a:solidFill>
                  <a:schemeClr val="tx1"/>
                </a:solidFill>
                <a:latin typeface="Aharoni" panose="02010803020104030203" pitchFamily="2" charset="-79"/>
                <a:cs typeface="Aharoni" panose="02010803020104030203" pitchFamily="2" charset="-79"/>
              </a:rPr>
              <a:t>Correlation</a:t>
            </a:r>
          </a:p>
        </p:txBody>
      </p:sp>
      <p:sp>
        <p:nvSpPr>
          <p:cNvPr id="2509829" name="Line 5"/>
          <p:cNvSpPr>
            <a:spLocks noChangeShapeType="1"/>
          </p:cNvSpPr>
          <p:nvPr/>
        </p:nvSpPr>
        <p:spPr bwMode="auto">
          <a:xfrm>
            <a:off x="6096000" y="2209800"/>
            <a:ext cx="0" cy="0"/>
          </a:xfrm>
          <a:prstGeom prst="line">
            <a:avLst/>
          </a:prstGeom>
          <a:noFill/>
          <a:ln w="9525">
            <a:solidFill>
              <a:schemeClr val="tx1"/>
            </a:solidFill>
            <a:roun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6553200" y="2863334"/>
            <a:ext cx="571500"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6" name="Picture 2" descr="Image result for left brain right brain">
            <a:extLst>
              <a:ext uri="{FF2B5EF4-FFF2-40B4-BE49-F238E27FC236}">
                <a16:creationId xmlns:a16="http://schemas.microsoft.com/office/drawing/2014/main" id="{4856CA95-97D7-405F-855D-6751F68DE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1"/>
            <a:ext cx="9144000" cy="47847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3DF20D2-A076-AE45-B756-D9E110E21F16}"/>
              </a:ext>
            </a:extLst>
          </p:cNvPr>
          <p:cNvSpPr>
            <a:spLocks noGrp="1"/>
          </p:cNvSpPr>
          <p:nvPr>
            <p:ph type="sldNum" sz="quarter" idx="7"/>
          </p:nvPr>
        </p:nvSpPr>
        <p:spPr>
          <a:xfrm>
            <a:off x="88544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054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4B6263-5865-4D8E-88CA-CB3F76BBE0E2}"/>
              </a:ext>
            </a:extLst>
          </p:cNvPr>
          <p:cNvSpPr>
            <a:spLocks noGrp="1"/>
          </p:cNvSpPr>
          <p:nvPr>
            <p:ph type="title"/>
          </p:nvPr>
        </p:nvSpPr>
        <p:spPr>
          <a:xfrm>
            <a:off x="877182" y="-54006"/>
            <a:ext cx="10437634" cy="677108"/>
          </a:xfrm>
        </p:spPr>
        <p:txBody>
          <a:bodyPr/>
          <a:lstStyle/>
          <a:p>
            <a:r>
              <a:rPr lang="en-US" dirty="0"/>
              <a:t>20-60-20 </a:t>
            </a:r>
            <a:r>
              <a:rPr lang="en-US" dirty="0">
                <a:solidFill>
                  <a:schemeClr val="tx1"/>
                </a:solidFill>
                <a:latin typeface="Aharoni" panose="02010803020104030203" pitchFamily="2" charset="-79"/>
                <a:cs typeface="Aharoni" panose="02010803020104030203" pitchFamily="2" charset="-79"/>
              </a:rPr>
              <a:t>Rule</a:t>
            </a:r>
          </a:p>
        </p:txBody>
      </p:sp>
      <p:sp>
        <p:nvSpPr>
          <p:cNvPr id="7" name="Rectangle 6">
            <a:extLst>
              <a:ext uri="{FF2B5EF4-FFF2-40B4-BE49-F238E27FC236}">
                <a16:creationId xmlns:a16="http://schemas.microsoft.com/office/drawing/2014/main" id="{31A45727-A3F0-4C5E-B755-F07E6D5C776E}"/>
              </a:ext>
            </a:extLst>
          </p:cNvPr>
          <p:cNvSpPr/>
          <p:nvPr/>
        </p:nvSpPr>
        <p:spPr>
          <a:xfrm flipH="1">
            <a:off x="3733800" y="1752600"/>
            <a:ext cx="76200" cy="44196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57306E62-6B11-4BCD-A682-8D2BBFA63EAE}"/>
              </a:ext>
            </a:extLst>
          </p:cNvPr>
          <p:cNvSpPr/>
          <p:nvPr/>
        </p:nvSpPr>
        <p:spPr>
          <a:xfrm flipH="1">
            <a:off x="8382000" y="1752600"/>
            <a:ext cx="76200" cy="44196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quot;Not Allowed&quot; Symbol 7">
            <a:extLst>
              <a:ext uri="{FF2B5EF4-FFF2-40B4-BE49-F238E27FC236}">
                <a16:creationId xmlns:a16="http://schemas.microsoft.com/office/drawing/2014/main" id="{20DEFA7A-9C38-47B8-8EB8-F10ED9A582AC}"/>
              </a:ext>
            </a:extLst>
          </p:cNvPr>
          <p:cNvSpPr/>
          <p:nvPr/>
        </p:nvSpPr>
        <p:spPr>
          <a:xfrm>
            <a:off x="8776139" y="3429000"/>
            <a:ext cx="1358462" cy="1371600"/>
          </a:xfrm>
          <a:prstGeom prst="noSmoking">
            <a:avLst/>
          </a:prstGeom>
          <a:gradFill>
            <a:gsLst>
              <a:gs pos="0">
                <a:srgbClr val="C00000"/>
              </a:gs>
              <a:gs pos="100000">
                <a:srgbClr val="FF0000"/>
              </a:gs>
            </a:gsLs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a:extLst>
              <a:ext uri="{FF2B5EF4-FFF2-40B4-BE49-F238E27FC236}">
                <a16:creationId xmlns:a16="http://schemas.microsoft.com/office/drawing/2014/main" id="{F2943F74-C4E0-46A2-ABF6-8E8730137244}"/>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57400" y="3107141"/>
            <a:ext cx="1219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AECD7B9-8E25-4623-AA1B-93CD1B02B0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7700" y="3217458"/>
            <a:ext cx="3276600" cy="2217769"/>
          </a:xfrm>
          <a:prstGeom prst="rect">
            <a:avLst/>
          </a:prstGeom>
        </p:spPr>
      </p:pic>
      <p:sp>
        <p:nvSpPr>
          <p:cNvPr id="14" name="Arrow: Curved Right 13">
            <a:extLst>
              <a:ext uri="{FF2B5EF4-FFF2-40B4-BE49-F238E27FC236}">
                <a16:creationId xmlns:a16="http://schemas.microsoft.com/office/drawing/2014/main" id="{E767307E-B286-43E8-AC89-FCC800C3A106}"/>
              </a:ext>
            </a:extLst>
          </p:cNvPr>
          <p:cNvSpPr/>
          <p:nvPr/>
        </p:nvSpPr>
        <p:spPr>
          <a:xfrm rot="4645837">
            <a:off x="3352800" y="738641"/>
            <a:ext cx="838200" cy="2362200"/>
          </a:xfrm>
          <a:prstGeom prst="curvedRightArrow">
            <a:avLst/>
          </a:prstGeom>
          <a:gradFill>
            <a:gsLst>
              <a:gs pos="0">
                <a:srgbClr val="008000"/>
              </a:gs>
              <a:gs pos="100000">
                <a:srgbClr val="92D050"/>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Arrow: Curved Right 14">
            <a:extLst>
              <a:ext uri="{FF2B5EF4-FFF2-40B4-BE49-F238E27FC236}">
                <a16:creationId xmlns:a16="http://schemas.microsoft.com/office/drawing/2014/main" id="{3A191EE4-E1CC-465D-AA4E-201C899FC49E}"/>
              </a:ext>
            </a:extLst>
          </p:cNvPr>
          <p:cNvSpPr/>
          <p:nvPr/>
        </p:nvSpPr>
        <p:spPr>
          <a:xfrm rot="4645837">
            <a:off x="8030497" y="738641"/>
            <a:ext cx="838200" cy="2362200"/>
          </a:xfrm>
          <a:prstGeom prst="curvedRightArrow">
            <a:avLst/>
          </a:prstGeom>
          <a:gradFill>
            <a:gsLst>
              <a:gs pos="0">
                <a:srgbClr val="008000"/>
              </a:gs>
              <a:gs pos="100000">
                <a:srgbClr val="92D050"/>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FD7F502F-E227-5D4B-B246-DE693B3CBFF5}"/>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172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0651 0.00092 L -0.3599 -0.00695 " pathEditMode="relative" rAng="0" ptsTypes="AA">
                                      <p:cBhvr>
                                        <p:cTn id="30" dur="2000" fill="hold"/>
                                        <p:tgtEl>
                                          <p:spTgt spid="5"/>
                                        </p:tgtEl>
                                        <p:attrNameLst>
                                          <p:attrName>ppt_x</p:attrName>
                                          <p:attrName>ppt_y</p:attrName>
                                        </p:attrNameLst>
                                      </p:cBhvr>
                                      <p:rCtr x="-21250" y="-394"/>
                                    </p:animMotion>
                                  </p:childTnLst>
                                </p:cTn>
                              </p:par>
                              <p:par>
                                <p:cTn id="31" presetID="42" presetClass="path" presetSubtype="0" accel="50000" decel="50000" fill="hold" grpId="1" nodeType="withEffect">
                                  <p:stCondLst>
                                    <p:cond delay="0"/>
                                  </p:stCondLst>
                                  <p:childTnLst>
                                    <p:animMotion origin="layout" path="M -8.33333E-7 1.11022E-16 L -0.70351 0.22292 " pathEditMode="relative" rAng="0" ptsTypes="AA">
                                      <p:cBhvr>
                                        <p:cTn id="32" dur="2000" fill="hold"/>
                                        <p:tgtEl>
                                          <p:spTgt spid="8"/>
                                        </p:tgtEl>
                                        <p:attrNameLst>
                                          <p:attrName>ppt_x</p:attrName>
                                          <p:attrName>ppt_y</p:attrName>
                                        </p:attrNameLst>
                                      </p:cBhvr>
                                      <p:rCtr x="-35182" y="11134"/>
                                    </p:animMotion>
                                  </p:childTnLst>
                                </p:cTn>
                              </p:par>
                              <p:par>
                                <p:cTn id="33" presetID="42" presetClass="path" presetSubtype="0" accel="50000" decel="50000" fill="hold" nodeType="withEffect">
                                  <p:stCondLst>
                                    <p:cond delay="0"/>
                                  </p:stCondLst>
                                  <p:childTnLst>
                                    <p:animMotion origin="layout" path="M 2.77556E-17 2.96296E-6 L -0.05 -0.33079 " pathEditMode="relative" rAng="0" ptsTypes="AA">
                                      <p:cBhvr>
                                        <p:cTn id="34" dur="2000" fill="hold"/>
                                        <p:tgtEl>
                                          <p:spTgt spid="1026"/>
                                        </p:tgtEl>
                                        <p:attrNameLst>
                                          <p:attrName>ppt_x</p:attrName>
                                          <p:attrName>ppt_y</p:attrName>
                                        </p:attrNameLst>
                                      </p:cBhvr>
                                      <p:rCtr x="-2500" y="-16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26079" y="493776"/>
            <a:ext cx="5980430" cy="5980430"/>
            <a:chOff x="2926079" y="493776"/>
            <a:chExt cx="5980430" cy="5980430"/>
          </a:xfrm>
        </p:grpSpPr>
        <p:sp>
          <p:nvSpPr>
            <p:cNvPr id="3" name="object 3"/>
            <p:cNvSpPr/>
            <p:nvPr/>
          </p:nvSpPr>
          <p:spPr>
            <a:xfrm>
              <a:off x="2926079" y="493776"/>
              <a:ext cx="5980175" cy="598017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3849623" y="1402079"/>
              <a:ext cx="1981199" cy="198119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181344" y="3733800"/>
              <a:ext cx="1981199" cy="198119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3849623" y="3733800"/>
              <a:ext cx="1981199" cy="198119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6181344" y="1402079"/>
              <a:ext cx="1981199" cy="198119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object 8"/>
          <p:cNvSpPr txBox="1"/>
          <p:nvPr/>
        </p:nvSpPr>
        <p:spPr>
          <a:xfrm>
            <a:off x="1702155" y="2034260"/>
            <a:ext cx="120015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Competence</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txBox="1"/>
          <p:nvPr/>
        </p:nvSpPr>
        <p:spPr>
          <a:xfrm>
            <a:off x="1254785" y="4123893"/>
            <a:ext cx="151447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Order/Structure</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txBox="1"/>
          <p:nvPr/>
        </p:nvSpPr>
        <p:spPr>
          <a:xfrm>
            <a:off x="9050502" y="4361179"/>
            <a:ext cx="125412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20" normalizeH="0" baseline="0" noProof="0" dirty="0">
                <a:ln>
                  <a:noFill/>
                </a:ln>
                <a:solidFill>
                  <a:prstClr val="black"/>
                </a:solidFill>
                <a:effectLst/>
                <a:uLnTx/>
                <a:uFillTx/>
                <a:latin typeface="Calibri"/>
                <a:ea typeface="+mn-ea"/>
                <a:cs typeface="Calibri"/>
              </a:rPr>
              <a:t>R</a:t>
            </a:r>
            <a:r>
              <a:rPr kumimoji="0" sz="1800" b="0" i="0" u="none" strike="noStrike" kern="1200" cap="none" spc="-10" normalizeH="0" baseline="0" noProof="0" dirty="0">
                <a:ln>
                  <a:noFill/>
                </a:ln>
                <a:solidFill>
                  <a:prstClr val="black"/>
                </a:solidFill>
                <a:effectLst/>
                <a:uLnTx/>
                <a:uFillTx/>
                <a:latin typeface="Calibri"/>
                <a:ea typeface="+mn-ea"/>
                <a:cs typeface="Calibri"/>
              </a:rPr>
              <a:t>e</a:t>
            </a:r>
            <a:r>
              <a:rPr kumimoji="0" sz="1800" b="0" i="0" u="none" strike="noStrike" kern="1200" cap="none" spc="-5" normalizeH="0" baseline="0" noProof="0" dirty="0">
                <a:ln>
                  <a:noFill/>
                </a:ln>
                <a:solidFill>
                  <a:prstClr val="black"/>
                </a:solidFill>
                <a:effectLst/>
                <a:uLnTx/>
                <a:uFillTx/>
                <a:latin typeface="Calibri"/>
                <a:ea typeface="+mn-ea"/>
                <a:cs typeface="Calibri"/>
              </a:rPr>
              <a:t>l</a:t>
            </a:r>
            <a:r>
              <a:rPr kumimoji="0" sz="1800" b="0" i="0" u="none" strike="noStrike" kern="1200" cap="none" spc="-25" normalizeH="0" baseline="0" noProof="0" dirty="0">
                <a:ln>
                  <a:noFill/>
                </a:ln>
                <a:solidFill>
                  <a:prstClr val="black"/>
                </a:solidFill>
                <a:effectLst/>
                <a:uLnTx/>
                <a:uFillTx/>
                <a:latin typeface="Calibri"/>
                <a:ea typeface="+mn-ea"/>
                <a:cs typeface="Calibri"/>
              </a:rPr>
              <a:t>a</a:t>
            </a:r>
            <a:r>
              <a:rPr kumimoji="0" sz="1800" b="0" i="0" u="none" strike="noStrike" kern="1200" cap="none" spc="-5" normalizeH="0" baseline="0" noProof="0" dirty="0">
                <a:ln>
                  <a:noFill/>
                </a:ln>
                <a:solidFill>
                  <a:prstClr val="black"/>
                </a:solidFill>
                <a:effectLst/>
                <a:uLnTx/>
                <a:uFillTx/>
                <a:latin typeface="Calibri"/>
                <a:ea typeface="+mn-ea"/>
                <a:cs typeface="Calibri"/>
              </a:rPr>
              <a:t>t</a:t>
            </a:r>
            <a:r>
              <a:rPr kumimoji="0" sz="1800" b="0" i="0" u="none" strike="noStrike" kern="1200" cap="none" spc="-10" normalizeH="0" baseline="0" noProof="0" dirty="0">
                <a:ln>
                  <a:noFill/>
                </a:ln>
                <a:solidFill>
                  <a:prstClr val="black"/>
                </a:solidFill>
                <a:effectLst/>
                <a:uLnTx/>
                <a:uFillTx/>
                <a:latin typeface="Calibri"/>
                <a:ea typeface="+mn-ea"/>
                <a:cs typeface="Calibri"/>
              </a:rPr>
              <a:t>i</a:t>
            </a:r>
            <a:r>
              <a:rPr kumimoji="0" sz="1800" b="0" i="0" u="none" strike="noStrike" kern="1200" cap="none" spc="10" normalizeH="0" baseline="0" noProof="0" dirty="0">
                <a:ln>
                  <a:noFill/>
                </a:ln>
                <a:solidFill>
                  <a:prstClr val="black"/>
                </a:solidFill>
                <a:effectLst/>
                <a:uLnTx/>
                <a:uFillTx/>
                <a:latin typeface="Calibri"/>
                <a:ea typeface="+mn-ea"/>
                <a:cs typeface="Calibri"/>
              </a:rPr>
              <a:t>o</a:t>
            </a:r>
            <a:r>
              <a:rPr kumimoji="0" sz="1800" b="0" i="0" u="none" strike="noStrike" kern="1200" cap="none" spc="-10" normalizeH="0" baseline="0" noProof="0" dirty="0">
                <a:ln>
                  <a:noFill/>
                </a:ln>
                <a:solidFill>
                  <a:prstClr val="black"/>
                </a:solidFill>
                <a:effectLst/>
                <a:uLnTx/>
                <a:uFillTx/>
                <a:latin typeface="Calibri"/>
                <a:ea typeface="+mn-ea"/>
                <a:cs typeface="Calibri"/>
              </a:rPr>
              <a:t>nsh</a:t>
            </a:r>
            <a:r>
              <a:rPr kumimoji="0" sz="1800" b="0" i="0" u="none" strike="noStrike" kern="1200" cap="none" spc="-5" normalizeH="0" baseline="0" noProof="0" dirty="0">
                <a:ln>
                  <a:noFill/>
                </a:ln>
                <a:solidFill>
                  <a:prstClr val="black"/>
                </a:solidFill>
                <a:effectLst/>
                <a:uLnTx/>
                <a:uFillTx/>
                <a:latin typeface="Calibri"/>
                <a:ea typeface="+mn-ea"/>
                <a:cs typeface="Calibri"/>
              </a:rPr>
              <a:t>i</a:t>
            </a:r>
            <a:r>
              <a:rPr kumimoji="0" sz="1800" b="0" i="0" u="none" strike="noStrike" kern="1200" cap="none" spc="-10" normalizeH="0" baseline="0" noProof="0" dirty="0">
                <a:ln>
                  <a:noFill/>
                </a:ln>
                <a:solidFill>
                  <a:prstClr val="black"/>
                </a:solidFill>
                <a:effectLst/>
                <a:uLnTx/>
                <a:uFillTx/>
                <a:latin typeface="Calibri"/>
                <a:ea typeface="+mn-ea"/>
                <a:cs typeface="Calibri"/>
              </a:rPr>
              <a:t>ps</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txBox="1"/>
          <p:nvPr/>
        </p:nvSpPr>
        <p:spPr>
          <a:xfrm>
            <a:off x="9012097" y="2003399"/>
            <a:ext cx="85471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15" normalizeH="0" baseline="0" noProof="0" dirty="0">
                <a:ln>
                  <a:noFill/>
                </a:ln>
                <a:solidFill>
                  <a:prstClr val="black"/>
                </a:solidFill>
                <a:effectLst/>
                <a:uLnTx/>
                <a:uFillTx/>
                <a:latin typeface="Calibri"/>
                <a:ea typeface="+mn-ea"/>
                <a:cs typeface="Calibri"/>
              </a:rPr>
              <a:t>F</a:t>
            </a:r>
            <a:r>
              <a:rPr kumimoji="0" sz="1800" b="0" i="0" u="none" strike="noStrike" kern="1200" cap="none" spc="-30" normalizeH="0" baseline="0" noProof="0" dirty="0">
                <a:ln>
                  <a:noFill/>
                </a:ln>
                <a:solidFill>
                  <a:prstClr val="black"/>
                </a:solidFill>
                <a:effectLst/>
                <a:uLnTx/>
                <a:uFillTx/>
                <a:latin typeface="Calibri"/>
                <a:ea typeface="+mn-ea"/>
                <a:cs typeface="Calibri"/>
              </a:rPr>
              <a:t>r</a:t>
            </a:r>
            <a:r>
              <a:rPr kumimoji="0" sz="1800" b="0" i="0" u="none" strike="noStrike" kern="1200" cap="none" spc="-10" normalizeH="0" baseline="0" noProof="0" dirty="0">
                <a:ln>
                  <a:noFill/>
                </a:ln>
                <a:solidFill>
                  <a:prstClr val="black"/>
                </a:solidFill>
                <a:effectLst/>
                <a:uLnTx/>
                <a:uFillTx/>
                <a:latin typeface="Calibri"/>
                <a:ea typeface="+mn-ea"/>
                <a:cs typeface="Calibri"/>
              </a:rPr>
              <a:t>eed</a:t>
            </a:r>
            <a:r>
              <a:rPr kumimoji="0" sz="1800" b="0" i="0" u="none" strike="noStrike" kern="1200" cap="none" spc="10" normalizeH="0" baseline="0" noProof="0" dirty="0">
                <a:ln>
                  <a:noFill/>
                </a:ln>
                <a:solidFill>
                  <a:prstClr val="black"/>
                </a:solidFill>
                <a:effectLst/>
                <a:uLnTx/>
                <a:uFillTx/>
                <a:latin typeface="Calibri"/>
                <a:ea typeface="+mn-ea"/>
                <a:cs typeface="Calibri"/>
              </a:rPr>
              <a:t>o</a:t>
            </a:r>
            <a:r>
              <a:rPr kumimoji="0" sz="1800" b="0" i="0" u="none" strike="noStrike" kern="1200" cap="none" spc="0" normalizeH="0" baseline="0" noProof="0" dirty="0">
                <a:ln>
                  <a:noFill/>
                </a:ln>
                <a:solidFill>
                  <a:prstClr val="black"/>
                </a:solidFill>
                <a:effectLst/>
                <a:uLnTx/>
                <a:uFillTx/>
                <a:latin typeface="Calibri"/>
                <a:ea typeface="+mn-ea"/>
                <a:cs typeface="Calibri"/>
              </a:rPr>
              <a:t>m</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2" name="object 12"/>
          <p:cNvSpPr txBox="1"/>
          <p:nvPr/>
        </p:nvSpPr>
        <p:spPr>
          <a:xfrm>
            <a:off x="4487189" y="143967"/>
            <a:ext cx="44958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L</a:t>
            </a:r>
            <a:r>
              <a:rPr kumimoji="0" sz="1800" b="0" i="0" u="none" strike="noStrike" kern="1200" cap="none" spc="5" normalizeH="0" baseline="0" noProof="0" dirty="0">
                <a:ln>
                  <a:noFill/>
                </a:ln>
                <a:solidFill>
                  <a:prstClr val="black"/>
                </a:solidFill>
                <a:effectLst/>
                <a:uLnTx/>
                <a:uFillTx/>
                <a:latin typeface="Calibri"/>
                <a:ea typeface="+mn-ea"/>
                <a:cs typeface="Calibri"/>
              </a:rPr>
              <a:t>E</a:t>
            </a:r>
            <a:r>
              <a:rPr kumimoji="0" sz="1800" b="0" i="0" u="none" strike="noStrike" kern="1200" cap="none" spc="-15" normalizeH="0" baseline="0" noProof="0" dirty="0">
                <a:ln>
                  <a:noFill/>
                </a:ln>
                <a:solidFill>
                  <a:prstClr val="black"/>
                </a:solidFill>
                <a:effectLst/>
                <a:uLnTx/>
                <a:uFillTx/>
                <a:latin typeface="Calibri"/>
                <a:ea typeface="+mn-ea"/>
                <a:cs typeface="Calibri"/>
              </a:rPr>
              <a:t>FT</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3" name="object 13"/>
          <p:cNvSpPr txBox="1"/>
          <p:nvPr/>
        </p:nvSpPr>
        <p:spPr>
          <a:xfrm>
            <a:off x="6453149" y="132079"/>
            <a:ext cx="60769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R</a:t>
            </a:r>
            <a:r>
              <a:rPr kumimoji="0" sz="1800" b="0" i="0" u="none" strike="noStrike" kern="1200" cap="none" spc="0" normalizeH="0" baseline="0" noProof="0" dirty="0">
                <a:ln>
                  <a:noFill/>
                </a:ln>
                <a:solidFill>
                  <a:prstClr val="black"/>
                </a:solidFill>
                <a:effectLst/>
                <a:uLnTx/>
                <a:uFillTx/>
                <a:latin typeface="Calibri"/>
                <a:ea typeface="+mn-ea"/>
                <a:cs typeface="Calibri"/>
              </a:rPr>
              <a:t>I</a:t>
            </a:r>
            <a:r>
              <a:rPr kumimoji="0" sz="1800" b="0" i="0" u="none" strike="noStrike" kern="1200" cap="none" spc="-10" normalizeH="0" baseline="0" noProof="0" dirty="0">
                <a:ln>
                  <a:noFill/>
                </a:ln>
                <a:solidFill>
                  <a:prstClr val="black"/>
                </a:solidFill>
                <a:effectLst/>
                <a:uLnTx/>
                <a:uFillTx/>
                <a:latin typeface="Calibri"/>
                <a:ea typeface="+mn-ea"/>
                <a:cs typeface="Calibri"/>
              </a:rPr>
              <a:t>G</a:t>
            </a:r>
            <a:r>
              <a:rPr kumimoji="0" sz="1800" b="0" i="0" u="none" strike="noStrike" kern="1200" cap="none" spc="5" normalizeH="0" baseline="0" noProof="0" dirty="0">
                <a:ln>
                  <a:noFill/>
                </a:ln>
                <a:solidFill>
                  <a:prstClr val="black"/>
                </a:solidFill>
                <a:effectLst/>
                <a:uLnTx/>
                <a:uFillTx/>
                <a:latin typeface="Calibri"/>
                <a:ea typeface="+mn-ea"/>
                <a:cs typeface="Calibri"/>
              </a:rPr>
              <a:t>HT</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9" name="Slide Number Placeholder 18">
            <a:extLst>
              <a:ext uri="{FF2B5EF4-FFF2-40B4-BE49-F238E27FC236}">
                <a16:creationId xmlns:a16="http://schemas.microsoft.com/office/drawing/2014/main" id="{D0DBB643-02A6-9F45-B370-5B28D5462AD7}"/>
              </a:ext>
            </a:extLst>
          </p:cNvPr>
          <p:cNvSpPr>
            <a:spLocks noGrp="1"/>
          </p:cNvSpPr>
          <p:nvPr>
            <p:ph type="sldNum" sz="quarter" idx="7"/>
          </p:nvPr>
        </p:nvSpPr>
        <p:spPr>
          <a:xfrm>
            <a:off x="8854440" y="61722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2870"/>
            <a:ext cx="1715770" cy="695325"/>
          </a:xfrm>
          <a:prstGeom prst="rect">
            <a:avLst/>
          </a:prstGeom>
        </p:spPr>
        <p:txBody>
          <a:bodyPr vert="horz" wrap="square" lIns="0" tIns="11430" rIns="0" bIns="0" rtlCol="0">
            <a:spAutoFit/>
          </a:bodyPr>
          <a:lstStyle/>
          <a:p>
            <a:pPr marL="12700">
              <a:lnSpc>
                <a:spcPct val="100000"/>
              </a:lnSpc>
              <a:spcBef>
                <a:spcPts val="90"/>
              </a:spcBef>
            </a:pPr>
            <a:r>
              <a:rPr spc="-5" dirty="0"/>
              <a:t>A</a:t>
            </a:r>
            <a:r>
              <a:rPr spc="-15" dirty="0"/>
              <a:t>ct</a:t>
            </a:r>
            <a:r>
              <a:rPr spc="-5" dirty="0"/>
              <a:t>i</a:t>
            </a:r>
            <a:r>
              <a:rPr dirty="0"/>
              <a:t>v</a:t>
            </a:r>
            <a:r>
              <a:rPr spc="-5" dirty="0"/>
              <a:t>i</a:t>
            </a:r>
            <a:r>
              <a:rPr spc="-15" dirty="0"/>
              <a:t>ty</a:t>
            </a:r>
          </a:p>
        </p:txBody>
      </p:sp>
      <p:sp>
        <p:nvSpPr>
          <p:cNvPr id="3" name="object 3"/>
          <p:cNvSpPr txBox="1"/>
          <p:nvPr/>
        </p:nvSpPr>
        <p:spPr>
          <a:xfrm>
            <a:off x="916939" y="1791588"/>
            <a:ext cx="10316845" cy="3189605"/>
          </a:xfrm>
          <a:prstGeom prst="rect">
            <a:avLst/>
          </a:prstGeom>
        </p:spPr>
        <p:txBody>
          <a:bodyPr vert="horz" wrap="square" lIns="0" tIns="62230" rIns="0" bIns="0" rtlCol="0">
            <a:spAutoFit/>
          </a:bodyPr>
          <a:lstStyle/>
          <a:p>
            <a:pPr marL="241300" marR="5080" lvl="0" indent="-228600" algn="l" defTabSz="914400" rtl="0" eaLnBrk="1" fontAlgn="auto" latinLnBrk="0" hangingPunct="1">
              <a:lnSpc>
                <a:spcPts val="3020"/>
              </a:lnSpc>
              <a:spcBef>
                <a:spcPts val="490"/>
              </a:spcBef>
              <a:spcAft>
                <a:spcPts val="0"/>
              </a:spcAft>
              <a:buClr>
                <a:srgbClr val="9DC3E6"/>
              </a:buClr>
              <a:buSzTx/>
              <a:buFont typeface="Wingdings"/>
              <a:buChar char=""/>
              <a:tabLst>
                <a:tab pos="241300" algn="l"/>
              </a:tabLst>
              <a:defRPr/>
            </a:pPr>
            <a:r>
              <a:rPr kumimoji="0" sz="2800" b="0" i="0" u="none" strike="noStrike" kern="1200" cap="none" spc="-10" normalizeH="0" baseline="0" noProof="0" dirty="0">
                <a:ln>
                  <a:noFill/>
                </a:ln>
                <a:solidFill>
                  <a:prstClr val="black"/>
                </a:solidFill>
                <a:effectLst/>
                <a:uLnTx/>
                <a:uFillTx/>
                <a:latin typeface="Calibri"/>
                <a:ea typeface="+mn-ea"/>
                <a:cs typeface="Calibri"/>
              </a:rPr>
              <a:t>What </a:t>
            </a:r>
            <a:r>
              <a:rPr kumimoji="0" sz="2800" b="0" i="0" u="none" strike="noStrike" kern="1200" cap="none" spc="-5" normalizeH="0" baseline="0" noProof="0" dirty="0">
                <a:ln>
                  <a:noFill/>
                </a:ln>
                <a:solidFill>
                  <a:prstClr val="black"/>
                </a:solidFill>
                <a:effectLst/>
                <a:uLnTx/>
                <a:uFillTx/>
                <a:latin typeface="Calibri"/>
                <a:ea typeface="+mn-ea"/>
                <a:cs typeface="Calibri"/>
              </a:rPr>
              <a:t>do you think </a:t>
            </a:r>
            <a:r>
              <a:rPr kumimoji="0" sz="2800" b="0" i="0" u="none" strike="noStrike" kern="1200" cap="none" spc="-15" normalizeH="0" baseline="0" noProof="0" dirty="0">
                <a:ln>
                  <a:noFill/>
                </a:ln>
                <a:solidFill>
                  <a:prstClr val="black"/>
                </a:solidFill>
                <a:effectLst/>
                <a:uLnTx/>
                <a:uFillTx/>
                <a:latin typeface="Calibri"/>
                <a:ea typeface="+mn-ea"/>
                <a:cs typeface="Calibri"/>
              </a:rPr>
              <a:t>are </a:t>
            </a:r>
            <a:r>
              <a:rPr kumimoji="0" sz="2800" b="0" i="0" u="none" strike="noStrike" kern="1200" cap="none" spc="-5" normalizeH="0" baseline="0" noProof="0" dirty="0">
                <a:ln>
                  <a:noFill/>
                </a:ln>
                <a:solidFill>
                  <a:prstClr val="black"/>
                </a:solidFill>
                <a:effectLst/>
                <a:uLnTx/>
                <a:uFillTx/>
                <a:latin typeface="Calibri"/>
                <a:ea typeface="+mn-ea"/>
                <a:cs typeface="Calibri"/>
              </a:rPr>
              <a:t>the </a:t>
            </a:r>
            <a:r>
              <a:rPr kumimoji="0" sz="2800" b="0" i="0" u="none" strike="noStrike" kern="1200" cap="none" spc="0" normalizeH="0" baseline="0" noProof="0" dirty="0">
                <a:ln>
                  <a:noFill/>
                </a:ln>
                <a:solidFill>
                  <a:prstClr val="black"/>
                </a:solidFill>
                <a:effectLst/>
                <a:uLnTx/>
                <a:uFillTx/>
                <a:latin typeface="Calibri"/>
                <a:ea typeface="+mn-ea"/>
                <a:cs typeface="Calibri"/>
              </a:rPr>
              <a:t>primary </a:t>
            </a:r>
            <a:r>
              <a:rPr kumimoji="0" sz="2800" b="0" i="0" u="none" strike="noStrike" kern="1200" cap="none" spc="-25" normalizeH="0" baseline="0" noProof="0" dirty="0">
                <a:ln>
                  <a:noFill/>
                </a:ln>
                <a:solidFill>
                  <a:prstClr val="black"/>
                </a:solidFill>
                <a:effectLst/>
                <a:uLnTx/>
                <a:uFillTx/>
                <a:latin typeface="Calibri"/>
                <a:ea typeface="+mn-ea"/>
                <a:cs typeface="Calibri"/>
              </a:rPr>
              <a:t>preferences </a:t>
            </a:r>
            <a:r>
              <a:rPr kumimoji="0" sz="2800" b="0" i="0" u="none" strike="noStrike" kern="1200" cap="none" spc="5" normalizeH="0" baseline="0" noProof="0" dirty="0">
                <a:ln>
                  <a:noFill/>
                </a:ln>
                <a:solidFill>
                  <a:prstClr val="black"/>
                </a:solidFill>
                <a:effectLst/>
                <a:uLnTx/>
                <a:uFillTx/>
                <a:latin typeface="Calibri"/>
                <a:ea typeface="+mn-ea"/>
                <a:cs typeface="Calibri"/>
              </a:rPr>
              <a:t>of </a:t>
            </a:r>
            <a:r>
              <a:rPr kumimoji="0" sz="2800" b="0" i="0" u="none" strike="noStrike" kern="1200" cap="none" spc="-5" normalizeH="0" baseline="0" noProof="0" dirty="0">
                <a:ln>
                  <a:noFill/>
                </a:ln>
                <a:solidFill>
                  <a:prstClr val="black"/>
                </a:solidFill>
                <a:effectLst/>
                <a:uLnTx/>
                <a:uFillTx/>
                <a:latin typeface="Calibri"/>
                <a:ea typeface="+mn-ea"/>
                <a:cs typeface="Calibri"/>
              </a:rPr>
              <a:t>the most </a:t>
            </a:r>
            <a:r>
              <a:rPr kumimoji="0" sz="2800" b="0" i="0" u="none" strike="noStrike" kern="1200" cap="none" spc="-10" normalizeH="0" baseline="0" noProof="0" dirty="0">
                <a:ln>
                  <a:noFill/>
                </a:ln>
                <a:solidFill>
                  <a:prstClr val="black"/>
                </a:solidFill>
                <a:effectLst/>
                <a:uLnTx/>
                <a:uFillTx/>
                <a:latin typeface="Calibri"/>
                <a:ea typeface="+mn-ea"/>
                <a:cs typeface="Calibri"/>
              </a:rPr>
              <a:t>important  </a:t>
            </a:r>
            <a:r>
              <a:rPr kumimoji="0" sz="2800" b="0" i="0" u="none" strike="noStrike" kern="1200" cap="none" spc="-5" normalizeH="0" baseline="0" noProof="0" dirty="0">
                <a:ln>
                  <a:noFill/>
                </a:ln>
                <a:solidFill>
                  <a:prstClr val="black"/>
                </a:solidFill>
                <a:effectLst/>
                <a:uLnTx/>
                <a:uFillTx/>
                <a:latin typeface="Calibri"/>
                <a:ea typeface="+mn-ea"/>
                <a:cs typeface="Calibri"/>
              </a:rPr>
              <a:t>people </a:t>
            </a:r>
            <a:r>
              <a:rPr kumimoji="0" sz="2800" b="0" i="0" u="none" strike="noStrike" kern="1200" cap="none" spc="0" normalizeH="0" baseline="0" noProof="0" dirty="0">
                <a:ln>
                  <a:noFill/>
                </a:ln>
                <a:solidFill>
                  <a:prstClr val="black"/>
                </a:solidFill>
                <a:effectLst/>
                <a:uLnTx/>
                <a:uFillTx/>
                <a:latin typeface="Calibri"/>
                <a:ea typeface="+mn-ea"/>
                <a:cs typeface="Calibri"/>
              </a:rPr>
              <a:t>in </a:t>
            </a:r>
            <a:r>
              <a:rPr kumimoji="0" sz="2800" b="0" i="0" u="none" strike="noStrike" kern="1200" cap="none" spc="-5" normalizeH="0" baseline="0" noProof="0" dirty="0">
                <a:ln>
                  <a:noFill/>
                </a:ln>
                <a:solidFill>
                  <a:prstClr val="black"/>
                </a:solidFill>
                <a:effectLst/>
                <a:uLnTx/>
                <a:uFillTx/>
                <a:latin typeface="Calibri"/>
                <a:ea typeface="+mn-ea"/>
                <a:cs typeface="Calibri"/>
              </a:rPr>
              <a:t>your</a:t>
            </a:r>
            <a:r>
              <a:rPr kumimoji="0" sz="2800" b="0" i="0" u="none" strike="noStrike" kern="1200" cap="none" spc="-45"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life?</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10"/>
              </a:spcBef>
              <a:spcAft>
                <a:spcPts val="0"/>
              </a:spcAft>
              <a:buClr>
                <a:srgbClr val="9DC3E6"/>
              </a:buClr>
              <a:buSzTx/>
              <a:buFont typeface="Wingdings"/>
              <a:buChar char=""/>
              <a:tabLst/>
              <a:defRPr/>
            </a:pPr>
            <a:endParaRPr kumimoji="0" sz="3450" b="0" i="0" u="none" strike="noStrike" kern="1200" cap="none" spc="0" normalizeH="0" baseline="0" noProof="0">
              <a:ln>
                <a:noFill/>
              </a:ln>
              <a:solidFill>
                <a:prstClr val="black"/>
              </a:solidFill>
              <a:effectLst/>
              <a:uLnTx/>
              <a:uFillTx/>
              <a:latin typeface="Calibri"/>
              <a:ea typeface="+mn-ea"/>
              <a:cs typeface="Calibri"/>
            </a:endParaRPr>
          </a:p>
          <a:p>
            <a:pPr marL="698500" marR="0" lvl="1" indent="-228600" algn="l" defTabSz="914400" rtl="0" eaLnBrk="1" fontAlgn="auto" latinLnBrk="0" hangingPunct="1">
              <a:lnSpc>
                <a:spcPct val="100000"/>
              </a:lnSpc>
              <a:spcBef>
                <a:spcPts val="5"/>
              </a:spcBef>
              <a:spcAft>
                <a:spcPts val="0"/>
              </a:spcAft>
              <a:buClr>
                <a:srgbClr val="7E7E7E"/>
              </a:buClr>
              <a:buSzTx/>
              <a:buFont typeface="Courier New"/>
              <a:buChar char="o"/>
              <a:tabLst>
                <a:tab pos="6985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Capture </a:t>
            </a:r>
            <a:r>
              <a:rPr kumimoji="0" sz="2400" b="0" i="0" u="none" strike="noStrike" kern="1200" cap="none" spc="0" normalizeH="0" baseline="0" noProof="0" dirty="0">
                <a:ln>
                  <a:noFill/>
                </a:ln>
                <a:solidFill>
                  <a:prstClr val="black"/>
                </a:solidFill>
                <a:effectLst/>
                <a:uLnTx/>
                <a:uFillTx/>
                <a:latin typeface="Calibri"/>
                <a:ea typeface="+mn-ea"/>
                <a:cs typeface="Calibri"/>
              </a:rPr>
              <a:t>on </a:t>
            </a:r>
            <a:r>
              <a:rPr kumimoji="0" sz="2400" b="0" i="0" u="none" strike="noStrike" kern="1200" cap="none" spc="-5" normalizeH="0" baseline="0" noProof="0" dirty="0">
                <a:ln>
                  <a:noFill/>
                </a:ln>
                <a:solidFill>
                  <a:prstClr val="black"/>
                </a:solidFill>
                <a:effectLst/>
                <a:uLnTx/>
                <a:uFillTx/>
                <a:latin typeface="Calibri"/>
                <a:ea typeface="+mn-ea"/>
                <a:cs typeface="Calibri"/>
              </a:rPr>
              <a:t>page </a:t>
            </a:r>
            <a:r>
              <a:rPr kumimoji="0" sz="2400" b="0" i="0" u="none" strike="noStrike" kern="1200" cap="none" spc="0" normalizeH="0" baseline="0" noProof="0" dirty="0">
                <a:ln>
                  <a:noFill/>
                </a:ln>
                <a:solidFill>
                  <a:prstClr val="black"/>
                </a:solidFill>
                <a:effectLst/>
                <a:uLnTx/>
                <a:uFillTx/>
                <a:latin typeface="Calibri"/>
                <a:ea typeface="+mn-ea"/>
                <a:cs typeface="Calibri"/>
              </a:rPr>
              <a:t>9 </a:t>
            </a:r>
            <a:r>
              <a:rPr kumimoji="0" sz="2400" b="0" i="0" u="none" strike="noStrike" kern="1200" cap="none" spc="5" normalizeH="0" baseline="0" noProof="0" dirty="0">
                <a:ln>
                  <a:noFill/>
                </a:ln>
                <a:solidFill>
                  <a:prstClr val="black"/>
                </a:solidFill>
                <a:effectLst/>
                <a:uLnTx/>
                <a:uFillTx/>
                <a:latin typeface="Calibri"/>
                <a:ea typeface="+mn-ea"/>
                <a:cs typeface="Calibri"/>
              </a:rPr>
              <a:t>the </a:t>
            </a:r>
            <a:r>
              <a:rPr kumimoji="0" sz="2400" b="0" i="0" u="none" strike="noStrike" kern="1200" cap="none" spc="0" normalizeH="0" baseline="0" noProof="0" dirty="0">
                <a:ln>
                  <a:noFill/>
                </a:ln>
                <a:solidFill>
                  <a:prstClr val="black"/>
                </a:solidFill>
                <a:effectLst/>
                <a:uLnTx/>
                <a:uFillTx/>
                <a:latin typeface="Calibri"/>
                <a:ea typeface="+mn-ea"/>
                <a:cs typeface="Calibri"/>
              </a:rPr>
              <a:t>names of these</a:t>
            </a:r>
            <a:r>
              <a:rPr kumimoji="0" sz="2400" b="0" i="0" u="none" strike="noStrike" kern="1200" cap="none" spc="-17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people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98500" marR="1140460" lvl="1" indent="-228600" algn="l" defTabSz="914400" rtl="0" eaLnBrk="1" fontAlgn="auto" latinLnBrk="0" hangingPunct="1">
              <a:lnSpc>
                <a:spcPts val="2590"/>
              </a:lnSpc>
              <a:spcBef>
                <a:spcPts val="540"/>
              </a:spcBef>
              <a:spcAft>
                <a:spcPts val="0"/>
              </a:spcAft>
              <a:buClr>
                <a:srgbClr val="7E7E7E"/>
              </a:buClr>
              <a:buSzTx/>
              <a:buFont typeface="Courier New"/>
              <a:buChar char="o"/>
              <a:tabLst>
                <a:tab pos="6985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Based off </a:t>
            </a:r>
            <a:r>
              <a:rPr kumimoji="0" sz="2400" b="0" i="0" u="none" strike="noStrike" kern="1200" cap="none" spc="-10" normalizeH="0" baseline="0" noProof="0" dirty="0">
                <a:ln>
                  <a:noFill/>
                </a:ln>
                <a:solidFill>
                  <a:prstClr val="black"/>
                </a:solidFill>
                <a:effectLst/>
                <a:uLnTx/>
                <a:uFillTx/>
                <a:latin typeface="Calibri"/>
                <a:ea typeface="+mn-ea"/>
                <a:cs typeface="Calibri"/>
              </a:rPr>
              <a:t>what you </a:t>
            </a:r>
            <a:r>
              <a:rPr kumimoji="0" sz="2400" b="0" i="0" u="none" strike="noStrike" kern="1200" cap="none" spc="-20" normalizeH="0" baseline="0" noProof="0" dirty="0">
                <a:ln>
                  <a:noFill/>
                </a:ln>
                <a:solidFill>
                  <a:prstClr val="black"/>
                </a:solidFill>
                <a:effectLst/>
                <a:uLnTx/>
                <a:uFillTx/>
                <a:latin typeface="Calibri"/>
                <a:ea typeface="+mn-ea"/>
                <a:cs typeface="Calibri"/>
              </a:rPr>
              <a:t>have </a:t>
            </a:r>
            <a:r>
              <a:rPr kumimoji="0" sz="2400" b="0" i="0" u="none" strike="noStrike" kern="1200" cap="none" spc="0" normalizeH="0" baseline="0" noProof="0" dirty="0">
                <a:ln>
                  <a:noFill/>
                </a:ln>
                <a:solidFill>
                  <a:prstClr val="black"/>
                </a:solidFill>
                <a:effectLst/>
                <a:uLnTx/>
                <a:uFillTx/>
                <a:latin typeface="Calibri"/>
                <a:ea typeface="+mn-ea"/>
                <a:cs typeface="Calibri"/>
              </a:rPr>
              <a:t>learned </a:t>
            </a:r>
            <a:r>
              <a:rPr kumimoji="0" sz="2400" b="0" i="0" u="none" strike="noStrike" kern="1200" cap="none" spc="-40" normalizeH="0" baseline="0" noProof="0" dirty="0">
                <a:ln>
                  <a:noFill/>
                </a:ln>
                <a:solidFill>
                  <a:prstClr val="black"/>
                </a:solidFill>
                <a:effectLst/>
                <a:uLnTx/>
                <a:uFillTx/>
                <a:latin typeface="Calibri"/>
                <a:ea typeface="+mn-ea"/>
                <a:cs typeface="Calibri"/>
              </a:rPr>
              <a:t>today, </a:t>
            </a:r>
            <a:r>
              <a:rPr kumimoji="0" sz="2400" b="0" i="0" u="none" strike="noStrike" kern="1200" cap="none" spc="-10" normalizeH="0" baseline="0" noProof="0" dirty="0">
                <a:ln>
                  <a:noFill/>
                </a:ln>
                <a:solidFill>
                  <a:prstClr val="black"/>
                </a:solidFill>
                <a:effectLst/>
                <a:uLnTx/>
                <a:uFillTx/>
                <a:latin typeface="Calibri"/>
                <a:ea typeface="+mn-ea"/>
                <a:cs typeface="Calibri"/>
              </a:rPr>
              <a:t>what </a:t>
            </a:r>
            <a:r>
              <a:rPr kumimoji="0" sz="2400" b="0" i="0" u="none" strike="noStrike" kern="1200" cap="none" spc="-5" normalizeH="0" baseline="0" noProof="0" dirty="0">
                <a:ln>
                  <a:noFill/>
                </a:ln>
                <a:solidFill>
                  <a:prstClr val="black"/>
                </a:solidFill>
                <a:effectLst/>
                <a:uLnTx/>
                <a:uFillTx/>
                <a:latin typeface="Calibri"/>
                <a:ea typeface="+mn-ea"/>
                <a:cs typeface="Calibri"/>
              </a:rPr>
              <a:t>would </a:t>
            </a:r>
            <a:r>
              <a:rPr kumimoji="0" sz="2400" b="0" i="0" u="none" strike="noStrike" kern="1200" cap="none" spc="5" normalizeH="0" baseline="0" noProof="0" dirty="0">
                <a:ln>
                  <a:noFill/>
                </a:ln>
                <a:solidFill>
                  <a:prstClr val="black"/>
                </a:solidFill>
                <a:effectLst/>
                <a:uLnTx/>
                <a:uFillTx/>
                <a:latin typeface="Calibri"/>
                <a:ea typeface="+mn-ea"/>
                <a:cs typeface="Calibri"/>
              </a:rPr>
              <a:t>be </a:t>
            </a:r>
            <a:r>
              <a:rPr kumimoji="0" sz="2400" b="0" i="0" u="none" strike="noStrike" kern="1200" cap="none" spc="0" normalizeH="0" baseline="0" noProof="0" dirty="0">
                <a:ln>
                  <a:noFill/>
                </a:ln>
                <a:solidFill>
                  <a:prstClr val="black"/>
                </a:solidFill>
                <a:effectLst/>
                <a:uLnTx/>
                <a:uFillTx/>
                <a:latin typeface="Calibri"/>
                <a:ea typeface="+mn-ea"/>
                <a:cs typeface="Calibri"/>
              </a:rPr>
              <a:t>their primary  </a:t>
            </a:r>
            <a:r>
              <a:rPr kumimoji="0" sz="2400" b="0" i="0" u="none" strike="noStrike" kern="1200" cap="none" spc="-10" normalizeH="0" baseline="0" noProof="0" dirty="0">
                <a:ln>
                  <a:noFill/>
                </a:ln>
                <a:solidFill>
                  <a:prstClr val="black"/>
                </a:solidFill>
                <a:effectLst/>
                <a:uLnTx/>
                <a:uFillTx/>
                <a:latin typeface="Calibri"/>
                <a:ea typeface="+mn-ea"/>
                <a:cs typeface="Calibri"/>
              </a:rPr>
              <a:t>preference?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98500" marR="243204" lvl="1" indent="-228600" algn="l" defTabSz="914400" rtl="0" eaLnBrk="1" fontAlgn="auto" latinLnBrk="0" hangingPunct="1">
              <a:lnSpc>
                <a:spcPts val="2590"/>
              </a:lnSpc>
              <a:spcBef>
                <a:spcPts val="509"/>
              </a:spcBef>
              <a:spcAft>
                <a:spcPts val="0"/>
              </a:spcAft>
              <a:buClr>
                <a:srgbClr val="7E7E7E"/>
              </a:buClr>
              <a:buSzTx/>
              <a:buFont typeface="Courier New"/>
              <a:buChar char="o"/>
              <a:tabLst>
                <a:tab pos="6985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On page </a:t>
            </a:r>
            <a:r>
              <a:rPr kumimoji="0" sz="2400" b="0" i="0" u="none" strike="noStrike" kern="1200" cap="none" spc="0" normalizeH="0" baseline="0" noProof="0" dirty="0">
                <a:ln>
                  <a:noFill/>
                </a:ln>
                <a:solidFill>
                  <a:prstClr val="black"/>
                </a:solidFill>
                <a:effectLst/>
                <a:uLnTx/>
                <a:uFillTx/>
                <a:latin typeface="Calibri"/>
                <a:ea typeface="+mn-ea"/>
                <a:cs typeface="Calibri"/>
              </a:rPr>
              <a:t>10 </a:t>
            </a:r>
            <a:r>
              <a:rPr kumimoji="0" sz="2400" b="0" i="0" u="none" strike="noStrike" kern="1200" cap="none" spc="-25" normalizeH="0" baseline="0" noProof="0" dirty="0">
                <a:ln>
                  <a:noFill/>
                </a:ln>
                <a:solidFill>
                  <a:prstClr val="black"/>
                </a:solidFill>
                <a:effectLst/>
                <a:uLnTx/>
                <a:uFillTx/>
                <a:latin typeface="Calibri"/>
                <a:ea typeface="+mn-ea"/>
                <a:cs typeface="Calibri"/>
              </a:rPr>
              <a:t>take </a:t>
            </a:r>
            <a:r>
              <a:rPr kumimoji="0" sz="2400" b="0" i="0" u="none" strike="noStrike" kern="1200" cap="none" spc="0" normalizeH="0" baseline="0" noProof="0" dirty="0">
                <a:ln>
                  <a:noFill/>
                </a:ln>
                <a:solidFill>
                  <a:prstClr val="black"/>
                </a:solidFill>
                <a:effectLst/>
                <a:uLnTx/>
                <a:uFillTx/>
                <a:latin typeface="Calibri"/>
                <a:ea typeface="+mn-ea"/>
                <a:cs typeface="Calibri"/>
              </a:rPr>
              <a:t>a </a:t>
            </a:r>
            <a:r>
              <a:rPr kumimoji="0" sz="2400" b="0" i="0" u="none" strike="noStrike" kern="1200" cap="none" spc="-5" normalizeH="0" baseline="0" noProof="0" dirty="0">
                <a:ln>
                  <a:noFill/>
                </a:ln>
                <a:solidFill>
                  <a:prstClr val="black"/>
                </a:solidFill>
                <a:effectLst/>
                <a:uLnTx/>
                <a:uFillTx/>
                <a:latin typeface="Calibri"/>
                <a:ea typeface="+mn-ea"/>
                <a:cs typeface="Calibri"/>
              </a:rPr>
              <a:t>moment </a:t>
            </a:r>
            <a:r>
              <a:rPr kumimoji="0" sz="2400" b="0" i="0" u="none" strike="noStrike" kern="1200" cap="none" spc="0" normalizeH="0" baseline="0" noProof="0" dirty="0">
                <a:ln>
                  <a:noFill/>
                </a:ln>
                <a:solidFill>
                  <a:prstClr val="black"/>
                </a:solidFill>
                <a:effectLst/>
                <a:uLnTx/>
                <a:uFillTx/>
                <a:latin typeface="Calibri"/>
                <a:ea typeface="+mn-ea"/>
                <a:cs typeface="Calibri"/>
              </a:rPr>
              <a:t>and identify </a:t>
            </a:r>
            <a:r>
              <a:rPr kumimoji="0" sz="2400" b="0" i="0" u="none" strike="noStrike" kern="1200" cap="none" spc="-10" normalizeH="0" baseline="0" noProof="0" dirty="0">
                <a:ln>
                  <a:noFill/>
                </a:ln>
                <a:solidFill>
                  <a:prstClr val="black"/>
                </a:solidFill>
                <a:effectLst/>
                <a:uLnTx/>
                <a:uFillTx/>
                <a:latin typeface="Calibri"/>
                <a:ea typeface="+mn-ea"/>
                <a:cs typeface="Calibri"/>
              </a:rPr>
              <a:t>what you </a:t>
            </a:r>
            <a:r>
              <a:rPr kumimoji="0" sz="2400" b="0" i="0" u="none" strike="noStrike" kern="1200" cap="none" spc="-5" normalizeH="0" baseline="0" noProof="0" dirty="0">
                <a:ln>
                  <a:noFill/>
                </a:ln>
                <a:solidFill>
                  <a:prstClr val="black"/>
                </a:solidFill>
                <a:effectLst/>
                <a:uLnTx/>
                <a:uFillTx/>
                <a:latin typeface="Calibri"/>
                <a:ea typeface="+mn-ea"/>
                <a:cs typeface="Calibri"/>
              </a:rPr>
              <a:t>might </a:t>
            </a:r>
            <a:r>
              <a:rPr kumimoji="0" sz="2400" b="0" i="0" u="none" strike="noStrike" kern="1200" cap="none" spc="5" normalizeH="0" baseline="0" noProof="0" dirty="0">
                <a:ln>
                  <a:noFill/>
                </a:ln>
                <a:solidFill>
                  <a:prstClr val="black"/>
                </a:solidFill>
                <a:effectLst/>
                <a:uLnTx/>
                <a:uFillTx/>
                <a:latin typeface="Calibri"/>
                <a:ea typeface="+mn-ea"/>
                <a:cs typeface="Calibri"/>
              </a:rPr>
              <a:t>do </a:t>
            </a:r>
            <a:r>
              <a:rPr kumimoji="0" sz="2400" b="0" i="0" u="none" strike="noStrike" kern="1200" cap="none" spc="-15" normalizeH="0" baseline="0" noProof="0" dirty="0">
                <a:ln>
                  <a:noFill/>
                </a:ln>
                <a:solidFill>
                  <a:prstClr val="black"/>
                </a:solidFill>
                <a:effectLst/>
                <a:uLnTx/>
                <a:uFillTx/>
                <a:latin typeface="Calibri"/>
                <a:ea typeface="+mn-ea"/>
                <a:cs typeface="Calibri"/>
              </a:rPr>
              <a:t>for </a:t>
            </a:r>
            <a:r>
              <a:rPr kumimoji="0" sz="2400" b="0" i="0" u="none" strike="noStrike" kern="1200" cap="none" spc="-5" normalizeH="0" baseline="0" noProof="0" dirty="0">
                <a:ln>
                  <a:noFill/>
                </a:ln>
                <a:solidFill>
                  <a:prstClr val="black"/>
                </a:solidFill>
                <a:effectLst/>
                <a:uLnTx/>
                <a:uFillTx/>
                <a:latin typeface="Calibri"/>
                <a:ea typeface="+mn-ea"/>
                <a:cs typeface="Calibri"/>
              </a:rPr>
              <a:t>each </a:t>
            </a:r>
            <a:r>
              <a:rPr kumimoji="0" sz="2400" b="0" i="0" u="none" strike="noStrike" kern="1200" cap="none" spc="-10" normalizeH="0" baseline="0" noProof="0" dirty="0">
                <a:ln>
                  <a:noFill/>
                </a:ln>
                <a:solidFill>
                  <a:prstClr val="black"/>
                </a:solidFill>
                <a:effectLst/>
                <a:uLnTx/>
                <a:uFillTx/>
                <a:latin typeface="Calibri"/>
                <a:ea typeface="+mn-ea"/>
                <a:cs typeface="Calibri"/>
              </a:rPr>
              <a:t>to</a:t>
            </a:r>
            <a:r>
              <a:rPr kumimoji="0" sz="2400" b="0" i="0" u="none" strike="noStrike" kern="1200" cap="none" spc="-22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build  or </a:t>
            </a:r>
            <a:r>
              <a:rPr kumimoji="0" sz="2400" b="0" i="0" u="none" strike="noStrike" kern="1200" cap="none" spc="-10" normalizeH="0" baseline="0" noProof="0" dirty="0">
                <a:ln>
                  <a:noFill/>
                </a:ln>
                <a:solidFill>
                  <a:prstClr val="black"/>
                </a:solidFill>
                <a:effectLst/>
                <a:uLnTx/>
                <a:uFillTx/>
                <a:latin typeface="Calibri"/>
                <a:ea typeface="+mn-ea"/>
                <a:cs typeface="Calibri"/>
              </a:rPr>
              <a:t>strengthen </a:t>
            </a:r>
            <a:r>
              <a:rPr kumimoji="0" sz="2400" b="0" i="0" u="none" strike="noStrike" kern="1200" cap="none" spc="0" normalizeH="0" baseline="0" noProof="0" dirty="0">
                <a:ln>
                  <a:noFill/>
                </a:ln>
                <a:solidFill>
                  <a:prstClr val="black"/>
                </a:solidFill>
                <a:effectLst/>
                <a:uLnTx/>
                <a:uFillTx/>
                <a:latin typeface="Calibri"/>
                <a:ea typeface="+mn-ea"/>
                <a:cs typeface="Calibri"/>
              </a:rPr>
              <a:t>these</a:t>
            </a:r>
            <a:r>
              <a:rPr kumimoji="0" sz="2400" b="0" i="0" u="none" strike="noStrike" kern="1200" cap="none" spc="-9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relationships?</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Slide Number Placeholder 4">
            <a:extLst>
              <a:ext uri="{FF2B5EF4-FFF2-40B4-BE49-F238E27FC236}">
                <a16:creationId xmlns:a16="http://schemas.microsoft.com/office/drawing/2014/main" id="{7C677927-C39E-E54B-BD1D-A27679E7F70D}"/>
              </a:ext>
            </a:extLst>
          </p:cNvPr>
          <p:cNvSpPr>
            <a:spLocks noGrp="1"/>
          </p:cNvSpPr>
          <p:nvPr>
            <p:ph type="sldNum" sz="quarter" idx="7"/>
          </p:nvPr>
        </p:nvSpPr>
        <p:spPr>
          <a:xfrm>
            <a:off x="8930640" y="61722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2870"/>
            <a:ext cx="5732145" cy="695325"/>
          </a:xfrm>
          <a:prstGeom prst="rect">
            <a:avLst/>
          </a:prstGeom>
        </p:spPr>
        <p:txBody>
          <a:bodyPr vert="horz" wrap="square" lIns="0" tIns="11430" rIns="0" bIns="0" rtlCol="0">
            <a:spAutoFit/>
          </a:bodyPr>
          <a:lstStyle/>
          <a:p>
            <a:pPr marL="12700">
              <a:lnSpc>
                <a:spcPct val="100000"/>
              </a:lnSpc>
              <a:spcBef>
                <a:spcPts val="90"/>
              </a:spcBef>
            </a:pPr>
            <a:r>
              <a:rPr spc="-15" dirty="0"/>
              <a:t>Plotting </a:t>
            </a:r>
            <a:r>
              <a:rPr spc="-90" dirty="0"/>
              <a:t>Your</a:t>
            </a:r>
            <a:r>
              <a:rPr spc="30" dirty="0"/>
              <a:t> </a:t>
            </a:r>
            <a:r>
              <a:rPr spc="-30" dirty="0"/>
              <a:t>Preferences</a:t>
            </a:r>
          </a:p>
        </p:txBody>
      </p:sp>
      <p:sp>
        <p:nvSpPr>
          <p:cNvPr id="3" name="object 3"/>
          <p:cNvSpPr/>
          <p:nvPr/>
        </p:nvSpPr>
        <p:spPr>
          <a:xfrm>
            <a:off x="3805621" y="1551279"/>
            <a:ext cx="4734411" cy="473370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07EBE2C1-0C67-5045-8651-A265ED851BFE}"/>
              </a:ext>
            </a:extLst>
          </p:cNvPr>
          <p:cNvSpPr>
            <a:spLocks noGrp="1"/>
          </p:cNvSpPr>
          <p:nvPr>
            <p:ph type="sldNum" sz="quarter" idx="7"/>
          </p:nvPr>
        </p:nvSpPr>
        <p:spPr>
          <a:xfrm>
            <a:off x="89306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9234" name="Rectangle 2"/>
          <p:cNvSpPr>
            <a:spLocks noGrp="1" noChangeArrowheads="1"/>
          </p:cNvSpPr>
          <p:nvPr>
            <p:ph type="title"/>
          </p:nvPr>
        </p:nvSpPr>
        <p:spPr>
          <a:solidFill>
            <a:schemeClr val="accent1"/>
          </a:solidFill>
        </p:spPr>
        <p:txBody>
          <a:bodyPr>
            <a:normAutofit/>
          </a:bodyPr>
          <a:lstStyle/>
          <a:p>
            <a:r>
              <a:rPr lang="en-US" sz="4000" b="1" dirty="0">
                <a:solidFill>
                  <a:schemeClr val="bg1"/>
                </a:solidFill>
              </a:rPr>
              <a:t>Plotting Your Preferences</a:t>
            </a:r>
            <a:endParaRPr lang="en-US" sz="4000" b="1" dirty="0">
              <a:solidFill>
                <a:schemeClr val="accent3"/>
              </a:solidFill>
            </a:endParaRPr>
          </a:p>
        </p:txBody>
      </p:sp>
      <p:sp>
        <p:nvSpPr>
          <p:cNvPr id="18" name="TextBox 17">
            <a:extLst>
              <a:ext uri="{FF2B5EF4-FFF2-40B4-BE49-F238E27FC236}">
                <a16:creationId xmlns:a16="http://schemas.microsoft.com/office/drawing/2014/main" id="{6744B119-622B-42A1-AE28-2411C95227ED}"/>
              </a:ext>
            </a:extLst>
          </p:cNvPr>
          <p:cNvSpPr txBox="1"/>
          <p:nvPr/>
        </p:nvSpPr>
        <p:spPr>
          <a:xfrm>
            <a:off x="1745674" y="1200955"/>
            <a:ext cx="175335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Your spectrum is:</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32% Orange</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31% Green</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23% Blue</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14% Gold</a:t>
            </a:r>
          </a:p>
        </p:txBody>
      </p:sp>
      <p:grpSp>
        <p:nvGrpSpPr>
          <p:cNvPr id="34" name="Group 33">
            <a:extLst>
              <a:ext uri="{FF2B5EF4-FFF2-40B4-BE49-F238E27FC236}">
                <a16:creationId xmlns:a16="http://schemas.microsoft.com/office/drawing/2014/main" id="{3916A14F-5136-4040-B16C-9A6034975516}"/>
              </a:ext>
            </a:extLst>
          </p:cNvPr>
          <p:cNvGrpSpPr/>
          <p:nvPr/>
        </p:nvGrpSpPr>
        <p:grpSpPr>
          <a:xfrm>
            <a:off x="3194243" y="1364906"/>
            <a:ext cx="5710229" cy="5167699"/>
            <a:chOff x="1670242" y="1364905"/>
            <a:chExt cx="5710229" cy="5167699"/>
          </a:xfrm>
        </p:grpSpPr>
        <p:sp>
          <p:nvSpPr>
            <p:cNvPr id="24" name="Text Box 15">
              <a:extLst>
                <a:ext uri="{FF2B5EF4-FFF2-40B4-BE49-F238E27FC236}">
                  <a16:creationId xmlns:a16="http://schemas.microsoft.com/office/drawing/2014/main" id="{B53EEAAC-6B1E-4541-B2D7-1FB62492BD6E}"/>
                </a:ext>
              </a:extLst>
            </p:cNvPr>
            <p:cNvSpPr txBox="1">
              <a:spLocks noChangeArrowheads="1"/>
            </p:cNvSpPr>
            <p:nvPr/>
          </p:nvSpPr>
          <p:spPr bwMode="auto">
            <a:xfrm>
              <a:off x="1670242" y="1950303"/>
              <a:ext cx="901314" cy="553998"/>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000"/>
                  </a:solidFill>
                  <a:effectLst/>
                  <a:uLnTx/>
                  <a:uFillTx/>
                  <a:latin typeface="Arial" charset="0"/>
                  <a:ea typeface="+mn-ea"/>
                  <a:cs typeface="Arial" charset="0"/>
                </a:rPr>
                <a:t>Green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5" name="Text Box 16">
              <a:extLst>
                <a:ext uri="{FF2B5EF4-FFF2-40B4-BE49-F238E27FC236}">
                  <a16:creationId xmlns:a16="http://schemas.microsoft.com/office/drawing/2014/main" id="{80B2FC07-88F9-4E46-940E-921C151E0D74}"/>
                </a:ext>
              </a:extLst>
            </p:cNvPr>
            <p:cNvSpPr txBox="1">
              <a:spLocks noChangeArrowheads="1"/>
            </p:cNvSpPr>
            <p:nvPr/>
          </p:nvSpPr>
          <p:spPr bwMode="auto">
            <a:xfrm>
              <a:off x="6170886" y="5764579"/>
              <a:ext cx="688428" cy="369332"/>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charset="0"/>
                  <a:ea typeface="+mn-ea"/>
                  <a:cs typeface="Arial" charset="0"/>
                </a:rPr>
                <a:t>Blue</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6" name="Text Box 17">
              <a:extLst>
                <a:ext uri="{FF2B5EF4-FFF2-40B4-BE49-F238E27FC236}">
                  <a16:creationId xmlns:a16="http://schemas.microsoft.com/office/drawing/2014/main" id="{E6AF21C1-3D10-4511-B956-EC1E2B85003E}"/>
                </a:ext>
              </a:extLst>
            </p:cNvPr>
            <p:cNvSpPr txBox="1">
              <a:spLocks noChangeArrowheads="1"/>
            </p:cNvSpPr>
            <p:nvPr/>
          </p:nvSpPr>
          <p:spPr bwMode="auto">
            <a:xfrm>
              <a:off x="6158646" y="1976210"/>
              <a:ext cx="1221825" cy="369332"/>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6600"/>
                  </a:solidFill>
                  <a:effectLst/>
                  <a:uLnTx/>
                  <a:uFillTx/>
                  <a:latin typeface="Arial" charset="0"/>
                  <a:ea typeface="+mn-ea"/>
                  <a:cs typeface="Arial" charset="0"/>
                </a:rPr>
                <a:t>Orange</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7" name="Text Box 18">
              <a:extLst>
                <a:ext uri="{FF2B5EF4-FFF2-40B4-BE49-F238E27FC236}">
                  <a16:creationId xmlns:a16="http://schemas.microsoft.com/office/drawing/2014/main" id="{6657CE42-3337-4C26-98FB-B2169B44C1F9}"/>
                </a:ext>
              </a:extLst>
            </p:cNvPr>
            <p:cNvSpPr txBox="1">
              <a:spLocks noChangeArrowheads="1"/>
            </p:cNvSpPr>
            <p:nvPr/>
          </p:nvSpPr>
          <p:spPr bwMode="auto">
            <a:xfrm>
              <a:off x="1839954" y="5764579"/>
              <a:ext cx="993228" cy="369332"/>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rial" charset="0"/>
                  <a:ea typeface="+mn-ea"/>
                  <a:cs typeface="Arial" charset="0"/>
                </a:rPr>
                <a:t>Gold</a:t>
              </a:r>
              <a:endParaRPr kumimoji="0" lang="en-US" sz="1200" b="0" i="0" u="none" strike="noStrike" kern="1200" cap="none" spc="0" normalizeH="0" baseline="0" noProof="0" dirty="0">
                <a:ln>
                  <a:noFill/>
                </a:ln>
                <a:solidFill>
                  <a:srgbClr val="FFC000"/>
                </a:solidFill>
                <a:effectLst/>
                <a:uLnTx/>
                <a:uFillTx/>
                <a:latin typeface="Arial" charset="0"/>
                <a:ea typeface="+mn-ea"/>
                <a:cs typeface="Arial" charset="0"/>
              </a:endParaRPr>
            </a:p>
          </p:txBody>
        </p:sp>
        <p:grpSp>
          <p:nvGrpSpPr>
            <p:cNvPr id="28" name="Group 27">
              <a:extLst>
                <a:ext uri="{FF2B5EF4-FFF2-40B4-BE49-F238E27FC236}">
                  <a16:creationId xmlns:a16="http://schemas.microsoft.com/office/drawing/2014/main" id="{19CEB660-457A-4FE0-8B49-82CE0F12F608}"/>
                </a:ext>
              </a:extLst>
            </p:cNvPr>
            <p:cNvGrpSpPr/>
            <p:nvPr/>
          </p:nvGrpSpPr>
          <p:grpSpPr>
            <a:xfrm>
              <a:off x="1830114" y="1364905"/>
              <a:ext cx="5029200" cy="5167699"/>
              <a:chOff x="1830983" y="1334163"/>
              <a:chExt cx="5029200" cy="5167699"/>
            </a:xfrm>
          </p:grpSpPr>
          <p:grpSp>
            <p:nvGrpSpPr>
              <p:cNvPr id="23" name="Group 22">
                <a:extLst>
                  <a:ext uri="{FF2B5EF4-FFF2-40B4-BE49-F238E27FC236}">
                    <a16:creationId xmlns:a16="http://schemas.microsoft.com/office/drawing/2014/main" id="{ADF40185-6865-46D9-B02E-1FC6B752F59C}"/>
                  </a:ext>
                </a:extLst>
              </p:cNvPr>
              <p:cNvGrpSpPr/>
              <p:nvPr/>
            </p:nvGrpSpPr>
            <p:grpSpPr>
              <a:xfrm>
                <a:off x="1830983" y="1472662"/>
                <a:ext cx="5029200" cy="5029200"/>
                <a:chOff x="1828800" y="1475076"/>
                <a:chExt cx="5029200" cy="5029200"/>
              </a:xfrm>
            </p:grpSpPr>
            <p:sp>
              <p:nvSpPr>
                <p:cNvPr id="9" name="Oval 8">
                  <a:extLst>
                    <a:ext uri="{FF2B5EF4-FFF2-40B4-BE49-F238E27FC236}">
                      <a16:creationId xmlns:a16="http://schemas.microsoft.com/office/drawing/2014/main" id="{E5A31854-8659-4625-A8CE-8079383DF5CB}"/>
                    </a:ext>
                  </a:extLst>
                </p:cNvPr>
                <p:cNvSpPr/>
                <p:nvPr/>
              </p:nvSpPr>
              <p:spPr>
                <a:xfrm>
                  <a:off x="3200400" y="2846676"/>
                  <a:ext cx="2286000" cy="2286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 name="Straight Connector 2">
                  <a:extLst>
                    <a:ext uri="{FF2B5EF4-FFF2-40B4-BE49-F238E27FC236}">
                      <a16:creationId xmlns:a16="http://schemas.microsoft.com/office/drawing/2014/main" id="{50D4A3DB-C23C-4A32-8443-8DDFBAED1E13}"/>
                    </a:ext>
                  </a:extLst>
                </p:cNvPr>
                <p:cNvCxnSpPr>
                  <a:cxnSpLocks/>
                  <a:stCxn id="2" idx="0"/>
                  <a:endCxn id="2" idx="4"/>
                </p:cNvCxnSpPr>
                <p:nvPr/>
              </p:nvCxnSpPr>
              <p:spPr>
                <a:xfrm>
                  <a:off x="4343400" y="1475076"/>
                  <a:ext cx="0" cy="50292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073B1BA-9C39-4DB7-83CE-F33AA9BDFAFD}"/>
                    </a:ext>
                  </a:extLst>
                </p:cNvPr>
                <p:cNvCxnSpPr>
                  <a:cxnSpLocks/>
                  <a:stCxn id="2" idx="2"/>
                  <a:endCxn id="2" idx="6"/>
                </p:cNvCxnSpPr>
                <p:nvPr/>
              </p:nvCxnSpPr>
              <p:spPr>
                <a:xfrm>
                  <a:off x="1828800" y="3989676"/>
                  <a:ext cx="50292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4F7CBFD4-EC0D-4B63-83B6-DFECC7E6C285}"/>
                    </a:ext>
                  </a:extLst>
                </p:cNvPr>
                <p:cNvSpPr/>
                <p:nvPr/>
              </p:nvSpPr>
              <p:spPr>
                <a:xfrm>
                  <a:off x="1828800" y="1475076"/>
                  <a:ext cx="5029200" cy="50292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FDF3B7B1-2817-4221-8313-DE1B29D31529}"/>
                    </a:ext>
                  </a:extLst>
                </p:cNvPr>
                <p:cNvSpPr/>
                <p:nvPr/>
              </p:nvSpPr>
              <p:spPr>
                <a:xfrm>
                  <a:off x="2514600" y="2160876"/>
                  <a:ext cx="3657600" cy="36576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205C466B-FBC0-4F38-B3EB-331F732DB4A7}"/>
                    </a:ext>
                  </a:extLst>
                </p:cNvPr>
                <p:cNvSpPr/>
                <p:nvPr/>
              </p:nvSpPr>
              <p:spPr>
                <a:xfrm>
                  <a:off x="3886200" y="3532476"/>
                  <a:ext cx="914400" cy="9144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1DD9CB6D-D527-47B9-8BCB-E8E8BB08A6B7}"/>
                  </a:ext>
                </a:extLst>
              </p:cNvPr>
              <p:cNvSpPr txBox="1"/>
              <p:nvPr/>
            </p:nvSpPr>
            <p:spPr>
              <a:xfrm>
                <a:off x="4184841" y="3420046"/>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10</a:t>
                </a:r>
              </a:p>
            </p:txBody>
          </p:sp>
          <p:sp>
            <p:nvSpPr>
              <p:cNvPr id="21" name="TextBox 20">
                <a:extLst>
                  <a:ext uri="{FF2B5EF4-FFF2-40B4-BE49-F238E27FC236}">
                    <a16:creationId xmlns:a16="http://schemas.microsoft.com/office/drawing/2014/main" id="{AEFA703B-A895-4634-A989-385709A8E755}"/>
                  </a:ext>
                </a:extLst>
              </p:cNvPr>
              <p:cNvSpPr txBox="1"/>
              <p:nvPr/>
            </p:nvSpPr>
            <p:spPr>
              <a:xfrm>
                <a:off x="4184841" y="2024247"/>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30</a:t>
                </a:r>
              </a:p>
            </p:txBody>
          </p:sp>
          <p:sp>
            <p:nvSpPr>
              <p:cNvPr id="22" name="TextBox 21">
                <a:extLst>
                  <a:ext uri="{FF2B5EF4-FFF2-40B4-BE49-F238E27FC236}">
                    <a16:creationId xmlns:a16="http://schemas.microsoft.com/office/drawing/2014/main" id="{331C7F81-8FCA-474B-9B51-7E9A3222F62D}"/>
                  </a:ext>
                </a:extLst>
              </p:cNvPr>
              <p:cNvSpPr txBox="1"/>
              <p:nvPr/>
            </p:nvSpPr>
            <p:spPr>
              <a:xfrm>
                <a:off x="4184841" y="1334163"/>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40</a:t>
                </a:r>
              </a:p>
            </p:txBody>
          </p:sp>
          <p:sp>
            <p:nvSpPr>
              <p:cNvPr id="19" name="TextBox 18">
                <a:extLst>
                  <a:ext uri="{FF2B5EF4-FFF2-40B4-BE49-F238E27FC236}">
                    <a16:creationId xmlns:a16="http://schemas.microsoft.com/office/drawing/2014/main" id="{BD8CAF70-2A7E-4912-AEF6-DF956D39DED2}"/>
                  </a:ext>
                </a:extLst>
              </p:cNvPr>
              <p:cNvSpPr txBox="1"/>
              <p:nvPr/>
            </p:nvSpPr>
            <p:spPr>
              <a:xfrm>
                <a:off x="4184841" y="2734246"/>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a:t>
                </a:r>
              </a:p>
            </p:txBody>
          </p:sp>
        </p:grpSp>
      </p:grpSp>
      <p:sp>
        <p:nvSpPr>
          <p:cNvPr id="35" name="Oval 34">
            <a:extLst>
              <a:ext uri="{FF2B5EF4-FFF2-40B4-BE49-F238E27FC236}">
                <a16:creationId xmlns:a16="http://schemas.microsoft.com/office/drawing/2014/main" id="{294BA14D-4077-48F3-B6EB-248E04D0A7D7}"/>
              </a:ext>
            </a:extLst>
          </p:cNvPr>
          <p:cNvSpPr/>
          <p:nvPr/>
        </p:nvSpPr>
        <p:spPr>
          <a:xfrm>
            <a:off x="7271452" y="2568031"/>
            <a:ext cx="137160" cy="13716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Oval 37">
            <a:extLst>
              <a:ext uri="{FF2B5EF4-FFF2-40B4-BE49-F238E27FC236}">
                <a16:creationId xmlns:a16="http://schemas.microsoft.com/office/drawing/2014/main" id="{28EE4F00-DC03-4B27-BF8F-0E89E3E47D4F}"/>
              </a:ext>
            </a:extLst>
          </p:cNvPr>
          <p:cNvSpPr/>
          <p:nvPr/>
        </p:nvSpPr>
        <p:spPr>
          <a:xfrm>
            <a:off x="4449464" y="2636611"/>
            <a:ext cx="137160" cy="13716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Oval 38">
            <a:extLst>
              <a:ext uri="{FF2B5EF4-FFF2-40B4-BE49-F238E27FC236}">
                <a16:creationId xmlns:a16="http://schemas.microsoft.com/office/drawing/2014/main" id="{9539A26B-8441-4CA1-9B39-9C7D9789598B}"/>
              </a:ext>
            </a:extLst>
          </p:cNvPr>
          <p:cNvSpPr/>
          <p:nvPr/>
        </p:nvSpPr>
        <p:spPr>
          <a:xfrm>
            <a:off x="6861289" y="5013929"/>
            <a:ext cx="137160" cy="137160"/>
          </a:xfrm>
          <a:prstGeom prst="ellipse">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Oval 39">
            <a:extLst>
              <a:ext uri="{FF2B5EF4-FFF2-40B4-BE49-F238E27FC236}">
                <a16:creationId xmlns:a16="http://schemas.microsoft.com/office/drawing/2014/main" id="{2CE2D2B9-1C29-4A4D-A1EA-BB24DCC2C1C5}"/>
              </a:ext>
            </a:extLst>
          </p:cNvPr>
          <p:cNvSpPr/>
          <p:nvPr/>
        </p:nvSpPr>
        <p:spPr>
          <a:xfrm>
            <a:off x="5350239" y="4465412"/>
            <a:ext cx="137160" cy="137160"/>
          </a:xfrm>
          <a:prstGeom prst="ellipse">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7" name="Straight Connector 36">
            <a:extLst>
              <a:ext uri="{FF2B5EF4-FFF2-40B4-BE49-F238E27FC236}">
                <a16:creationId xmlns:a16="http://schemas.microsoft.com/office/drawing/2014/main" id="{E7154401-6721-440B-BAFD-2C2097520F9B}"/>
              </a:ext>
            </a:extLst>
          </p:cNvPr>
          <p:cNvCxnSpPr>
            <a:cxnSpLocks/>
            <a:stCxn id="38" idx="6"/>
          </p:cNvCxnSpPr>
          <p:nvPr/>
        </p:nvCxnSpPr>
        <p:spPr>
          <a:xfrm flipV="1">
            <a:off x="4586624" y="2617914"/>
            <a:ext cx="2720212" cy="87277"/>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7B68720A-3A15-4EE8-BF8F-264DE801FB02}"/>
              </a:ext>
            </a:extLst>
          </p:cNvPr>
          <p:cNvCxnSpPr>
            <a:cxnSpLocks/>
            <a:stCxn id="38" idx="4"/>
          </p:cNvCxnSpPr>
          <p:nvPr/>
        </p:nvCxnSpPr>
        <p:spPr>
          <a:xfrm>
            <a:off x="4518044" y="2773771"/>
            <a:ext cx="893471" cy="1701434"/>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8FCB14AA-7C9E-481D-838E-45FDAB4A0902}"/>
              </a:ext>
            </a:extLst>
          </p:cNvPr>
          <p:cNvCxnSpPr>
            <a:cxnSpLocks/>
            <a:stCxn id="40" idx="6"/>
            <a:endCxn id="39" idx="2"/>
          </p:cNvCxnSpPr>
          <p:nvPr/>
        </p:nvCxnSpPr>
        <p:spPr>
          <a:xfrm>
            <a:off x="5487399" y="4533992"/>
            <a:ext cx="1373890" cy="548517"/>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A2F859E1-3373-4D36-997A-FB0D2628DD03}"/>
              </a:ext>
            </a:extLst>
          </p:cNvPr>
          <p:cNvCxnSpPr>
            <a:cxnSpLocks/>
            <a:stCxn id="35" idx="4"/>
            <a:endCxn id="39" idx="0"/>
          </p:cNvCxnSpPr>
          <p:nvPr/>
        </p:nvCxnSpPr>
        <p:spPr>
          <a:xfrm flipH="1">
            <a:off x="6929869" y="2705191"/>
            <a:ext cx="410163" cy="2308738"/>
          </a:xfrm>
          <a:prstGeom prst="line">
            <a:avLst/>
          </a:prstGeom>
        </p:spPr>
        <p:style>
          <a:lnRef idx="2">
            <a:schemeClr val="dk1"/>
          </a:lnRef>
          <a:fillRef idx="0">
            <a:schemeClr val="dk1"/>
          </a:fillRef>
          <a:effectRef idx="1">
            <a:schemeClr val="dk1"/>
          </a:effectRef>
          <a:fontRef idx="minor">
            <a:schemeClr val="tx1"/>
          </a:fontRef>
        </p:style>
      </p:cxnSp>
      <p:pic>
        <p:nvPicPr>
          <p:cNvPr id="32" name="Picture 31">
            <a:extLst>
              <a:ext uri="{FF2B5EF4-FFF2-40B4-BE49-F238E27FC236}">
                <a16:creationId xmlns:a16="http://schemas.microsoft.com/office/drawing/2014/main" id="{0E871458-D3D6-4BFF-83D9-E9C3CEE99A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9930" y="1480910"/>
            <a:ext cx="985696" cy="990600"/>
          </a:xfrm>
          <a:prstGeom prst="rect">
            <a:avLst/>
          </a:prstGeom>
        </p:spPr>
      </p:pic>
      <p:sp>
        <p:nvSpPr>
          <p:cNvPr id="4" name="Slide Number Placeholder 3">
            <a:extLst>
              <a:ext uri="{FF2B5EF4-FFF2-40B4-BE49-F238E27FC236}">
                <a16:creationId xmlns:a16="http://schemas.microsoft.com/office/drawing/2014/main" id="{74133970-E79F-4742-9913-7B998FE0C453}"/>
              </a:ext>
            </a:extLst>
          </p:cNvPr>
          <p:cNvSpPr>
            <a:spLocks noGrp="1"/>
          </p:cNvSpPr>
          <p:nvPr>
            <p:ph type="sldNum" sz="quarter" idx="7"/>
          </p:nvPr>
        </p:nvSpPr>
        <p:spPr>
          <a:xfrm>
            <a:off x="8854440" y="61722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08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1000"/>
                                        <p:tgtEl>
                                          <p:spTgt spid="54"/>
                                        </p:tgtEl>
                                      </p:cBhvr>
                                    </p:animEffect>
                                  </p:childTnLst>
                                </p:cTn>
                              </p:par>
                            </p:childTnLst>
                          </p:cTn>
                        </p:par>
                        <p:par>
                          <p:cTn id="42" fill="hold">
                            <p:stCondLst>
                              <p:cond delay="4000"/>
                            </p:stCondLst>
                            <p:childTnLst>
                              <p:par>
                                <p:cTn id="43" presetID="1" presetClass="entr" presetSubtype="0" fill="hold" nodeType="afterEffect">
                                  <p:stCondLst>
                                    <p:cond delay="250"/>
                                  </p:stCondLst>
                                  <p:childTnLst>
                                    <p:set>
                                      <p:cBhvr>
                                        <p:cTn id="44" dur="1" fill="hold">
                                          <p:stCondLst>
                                            <p:cond delay="49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5"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9234" name="Rectangle 2"/>
          <p:cNvSpPr>
            <a:spLocks noGrp="1" noChangeArrowheads="1"/>
          </p:cNvSpPr>
          <p:nvPr>
            <p:ph type="title"/>
          </p:nvPr>
        </p:nvSpPr>
        <p:spPr>
          <a:solidFill>
            <a:schemeClr val="accent1"/>
          </a:solidFill>
        </p:spPr>
        <p:txBody>
          <a:bodyPr>
            <a:normAutofit/>
          </a:bodyPr>
          <a:lstStyle/>
          <a:p>
            <a:r>
              <a:rPr lang="en-US" sz="4000" b="1" dirty="0"/>
              <a:t>Strengths</a:t>
            </a:r>
            <a:endParaRPr lang="en-US" sz="4000" b="1" dirty="0">
              <a:solidFill>
                <a:schemeClr val="accent3"/>
              </a:solidFill>
            </a:endParaRPr>
          </a:p>
        </p:txBody>
      </p:sp>
      <p:sp>
        <p:nvSpPr>
          <p:cNvPr id="18" name="TextBox 17">
            <a:extLst>
              <a:ext uri="{FF2B5EF4-FFF2-40B4-BE49-F238E27FC236}">
                <a16:creationId xmlns:a16="http://schemas.microsoft.com/office/drawing/2014/main" id="{6744B119-622B-42A1-AE28-2411C95227ED}"/>
              </a:ext>
            </a:extLst>
          </p:cNvPr>
          <p:cNvSpPr txBox="1"/>
          <p:nvPr/>
        </p:nvSpPr>
        <p:spPr>
          <a:xfrm>
            <a:off x="1745674" y="1200955"/>
            <a:ext cx="175335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Your spectrum is:</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32% Orange</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31% Green</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23% Blue</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14% Gold</a:t>
            </a:r>
          </a:p>
        </p:txBody>
      </p:sp>
      <p:grpSp>
        <p:nvGrpSpPr>
          <p:cNvPr id="34" name="Group 33">
            <a:extLst>
              <a:ext uri="{FF2B5EF4-FFF2-40B4-BE49-F238E27FC236}">
                <a16:creationId xmlns:a16="http://schemas.microsoft.com/office/drawing/2014/main" id="{3916A14F-5136-4040-B16C-9A6034975516}"/>
              </a:ext>
            </a:extLst>
          </p:cNvPr>
          <p:cNvGrpSpPr/>
          <p:nvPr/>
        </p:nvGrpSpPr>
        <p:grpSpPr>
          <a:xfrm>
            <a:off x="3194243" y="1364906"/>
            <a:ext cx="5710229" cy="5167699"/>
            <a:chOff x="1670242" y="1364905"/>
            <a:chExt cx="5710229" cy="5167699"/>
          </a:xfrm>
        </p:grpSpPr>
        <p:sp>
          <p:nvSpPr>
            <p:cNvPr id="24" name="Text Box 15">
              <a:extLst>
                <a:ext uri="{FF2B5EF4-FFF2-40B4-BE49-F238E27FC236}">
                  <a16:creationId xmlns:a16="http://schemas.microsoft.com/office/drawing/2014/main" id="{B53EEAAC-6B1E-4541-B2D7-1FB62492BD6E}"/>
                </a:ext>
              </a:extLst>
            </p:cNvPr>
            <p:cNvSpPr txBox="1">
              <a:spLocks noChangeArrowheads="1"/>
            </p:cNvSpPr>
            <p:nvPr/>
          </p:nvSpPr>
          <p:spPr bwMode="auto">
            <a:xfrm>
              <a:off x="1670242" y="1950303"/>
              <a:ext cx="901314" cy="553998"/>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000"/>
                  </a:solidFill>
                  <a:effectLst/>
                  <a:uLnTx/>
                  <a:uFillTx/>
                  <a:latin typeface="Arial" charset="0"/>
                  <a:ea typeface="+mn-ea"/>
                  <a:cs typeface="Arial" charset="0"/>
                </a:rPr>
                <a:t>Green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5" name="Text Box 16">
              <a:extLst>
                <a:ext uri="{FF2B5EF4-FFF2-40B4-BE49-F238E27FC236}">
                  <a16:creationId xmlns:a16="http://schemas.microsoft.com/office/drawing/2014/main" id="{80B2FC07-88F9-4E46-940E-921C151E0D74}"/>
                </a:ext>
              </a:extLst>
            </p:cNvPr>
            <p:cNvSpPr txBox="1">
              <a:spLocks noChangeArrowheads="1"/>
            </p:cNvSpPr>
            <p:nvPr/>
          </p:nvSpPr>
          <p:spPr bwMode="auto">
            <a:xfrm>
              <a:off x="6170886" y="5764579"/>
              <a:ext cx="688428" cy="369332"/>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charset="0"/>
                  <a:ea typeface="+mn-ea"/>
                  <a:cs typeface="Arial" charset="0"/>
                </a:rPr>
                <a:t>Blue</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6" name="Text Box 17">
              <a:extLst>
                <a:ext uri="{FF2B5EF4-FFF2-40B4-BE49-F238E27FC236}">
                  <a16:creationId xmlns:a16="http://schemas.microsoft.com/office/drawing/2014/main" id="{E6AF21C1-3D10-4511-B956-EC1E2B85003E}"/>
                </a:ext>
              </a:extLst>
            </p:cNvPr>
            <p:cNvSpPr txBox="1">
              <a:spLocks noChangeArrowheads="1"/>
            </p:cNvSpPr>
            <p:nvPr/>
          </p:nvSpPr>
          <p:spPr bwMode="auto">
            <a:xfrm>
              <a:off x="6158646" y="1976210"/>
              <a:ext cx="1221825" cy="369332"/>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6600"/>
                  </a:solidFill>
                  <a:effectLst/>
                  <a:uLnTx/>
                  <a:uFillTx/>
                  <a:latin typeface="Arial" charset="0"/>
                  <a:ea typeface="+mn-ea"/>
                  <a:cs typeface="Arial" charset="0"/>
                </a:rPr>
                <a:t>Orange</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7" name="Text Box 18">
              <a:extLst>
                <a:ext uri="{FF2B5EF4-FFF2-40B4-BE49-F238E27FC236}">
                  <a16:creationId xmlns:a16="http://schemas.microsoft.com/office/drawing/2014/main" id="{6657CE42-3337-4C26-98FB-B2169B44C1F9}"/>
                </a:ext>
              </a:extLst>
            </p:cNvPr>
            <p:cNvSpPr txBox="1">
              <a:spLocks noChangeArrowheads="1"/>
            </p:cNvSpPr>
            <p:nvPr/>
          </p:nvSpPr>
          <p:spPr bwMode="auto">
            <a:xfrm>
              <a:off x="1839954" y="5764579"/>
              <a:ext cx="993228" cy="369332"/>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rial" charset="0"/>
                  <a:ea typeface="+mn-ea"/>
                  <a:cs typeface="Arial" charset="0"/>
                </a:rPr>
                <a:t>Gold</a:t>
              </a:r>
              <a:endParaRPr kumimoji="0" lang="en-US" sz="1200" b="0" i="0" u="none" strike="noStrike" kern="1200" cap="none" spc="0" normalizeH="0" baseline="0" noProof="0" dirty="0">
                <a:ln>
                  <a:noFill/>
                </a:ln>
                <a:solidFill>
                  <a:srgbClr val="FFC000"/>
                </a:solidFill>
                <a:effectLst/>
                <a:uLnTx/>
                <a:uFillTx/>
                <a:latin typeface="Arial" charset="0"/>
                <a:ea typeface="+mn-ea"/>
                <a:cs typeface="Arial" charset="0"/>
              </a:endParaRPr>
            </a:p>
          </p:txBody>
        </p:sp>
        <p:grpSp>
          <p:nvGrpSpPr>
            <p:cNvPr id="28" name="Group 27">
              <a:extLst>
                <a:ext uri="{FF2B5EF4-FFF2-40B4-BE49-F238E27FC236}">
                  <a16:creationId xmlns:a16="http://schemas.microsoft.com/office/drawing/2014/main" id="{19CEB660-457A-4FE0-8B49-82CE0F12F608}"/>
                </a:ext>
              </a:extLst>
            </p:cNvPr>
            <p:cNvGrpSpPr/>
            <p:nvPr/>
          </p:nvGrpSpPr>
          <p:grpSpPr>
            <a:xfrm>
              <a:off x="1830114" y="1364905"/>
              <a:ext cx="5029200" cy="5167699"/>
              <a:chOff x="1830983" y="1334163"/>
              <a:chExt cx="5029200" cy="5167699"/>
            </a:xfrm>
          </p:grpSpPr>
          <p:grpSp>
            <p:nvGrpSpPr>
              <p:cNvPr id="23" name="Group 22">
                <a:extLst>
                  <a:ext uri="{FF2B5EF4-FFF2-40B4-BE49-F238E27FC236}">
                    <a16:creationId xmlns:a16="http://schemas.microsoft.com/office/drawing/2014/main" id="{ADF40185-6865-46D9-B02E-1FC6B752F59C}"/>
                  </a:ext>
                </a:extLst>
              </p:cNvPr>
              <p:cNvGrpSpPr/>
              <p:nvPr/>
            </p:nvGrpSpPr>
            <p:grpSpPr>
              <a:xfrm>
                <a:off x="1830983" y="1472662"/>
                <a:ext cx="5029200" cy="5029200"/>
                <a:chOff x="1828800" y="1475076"/>
                <a:chExt cx="5029200" cy="5029200"/>
              </a:xfrm>
            </p:grpSpPr>
            <p:sp>
              <p:nvSpPr>
                <p:cNvPr id="9" name="Oval 8">
                  <a:extLst>
                    <a:ext uri="{FF2B5EF4-FFF2-40B4-BE49-F238E27FC236}">
                      <a16:creationId xmlns:a16="http://schemas.microsoft.com/office/drawing/2014/main" id="{E5A31854-8659-4625-A8CE-8079383DF5CB}"/>
                    </a:ext>
                  </a:extLst>
                </p:cNvPr>
                <p:cNvSpPr/>
                <p:nvPr/>
              </p:nvSpPr>
              <p:spPr>
                <a:xfrm>
                  <a:off x="3200400" y="2846676"/>
                  <a:ext cx="2286000" cy="2286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 name="Straight Connector 2">
                  <a:extLst>
                    <a:ext uri="{FF2B5EF4-FFF2-40B4-BE49-F238E27FC236}">
                      <a16:creationId xmlns:a16="http://schemas.microsoft.com/office/drawing/2014/main" id="{50D4A3DB-C23C-4A32-8443-8DDFBAED1E13}"/>
                    </a:ext>
                  </a:extLst>
                </p:cNvPr>
                <p:cNvCxnSpPr>
                  <a:cxnSpLocks/>
                  <a:stCxn id="2" idx="0"/>
                  <a:endCxn id="2" idx="4"/>
                </p:cNvCxnSpPr>
                <p:nvPr/>
              </p:nvCxnSpPr>
              <p:spPr>
                <a:xfrm>
                  <a:off x="4343400" y="1475076"/>
                  <a:ext cx="0" cy="50292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073B1BA-9C39-4DB7-83CE-F33AA9BDFAFD}"/>
                    </a:ext>
                  </a:extLst>
                </p:cNvPr>
                <p:cNvCxnSpPr>
                  <a:cxnSpLocks/>
                  <a:stCxn id="2" idx="2"/>
                  <a:endCxn id="2" idx="6"/>
                </p:cNvCxnSpPr>
                <p:nvPr/>
              </p:nvCxnSpPr>
              <p:spPr>
                <a:xfrm>
                  <a:off x="1828800" y="3989676"/>
                  <a:ext cx="50292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4F7CBFD4-EC0D-4B63-83B6-DFECC7E6C285}"/>
                    </a:ext>
                  </a:extLst>
                </p:cNvPr>
                <p:cNvSpPr/>
                <p:nvPr/>
              </p:nvSpPr>
              <p:spPr>
                <a:xfrm>
                  <a:off x="1828800" y="1475076"/>
                  <a:ext cx="5029200" cy="50292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FDF3B7B1-2817-4221-8313-DE1B29D31529}"/>
                    </a:ext>
                  </a:extLst>
                </p:cNvPr>
                <p:cNvSpPr/>
                <p:nvPr/>
              </p:nvSpPr>
              <p:spPr>
                <a:xfrm>
                  <a:off x="2514600" y="2160876"/>
                  <a:ext cx="3657600" cy="36576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205C466B-FBC0-4F38-B3EB-331F732DB4A7}"/>
                    </a:ext>
                  </a:extLst>
                </p:cNvPr>
                <p:cNvSpPr/>
                <p:nvPr/>
              </p:nvSpPr>
              <p:spPr>
                <a:xfrm>
                  <a:off x="3886200" y="3532476"/>
                  <a:ext cx="914400" cy="9144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1DD9CB6D-D527-47B9-8BCB-E8E8BB08A6B7}"/>
                  </a:ext>
                </a:extLst>
              </p:cNvPr>
              <p:cNvSpPr txBox="1"/>
              <p:nvPr/>
            </p:nvSpPr>
            <p:spPr>
              <a:xfrm>
                <a:off x="4184841" y="3420046"/>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10</a:t>
                </a:r>
              </a:p>
            </p:txBody>
          </p:sp>
          <p:sp>
            <p:nvSpPr>
              <p:cNvPr id="21" name="TextBox 20">
                <a:extLst>
                  <a:ext uri="{FF2B5EF4-FFF2-40B4-BE49-F238E27FC236}">
                    <a16:creationId xmlns:a16="http://schemas.microsoft.com/office/drawing/2014/main" id="{AEFA703B-A895-4634-A989-385709A8E755}"/>
                  </a:ext>
                </a:extLst>
              </p:cNvPr>
              <p:cNvSpPr txBox="1"/>
              <p:nvPr/>
            </p:nvSpPr>
            <p:spPr>
              <a:xfrm>
                <a:off x="4184841" y="2024247"/>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30</a:t>
                </a:r>
              </a:p>
            </p:txBody>
          </p:sp>
          <p:sp>
            <p:nvSpPr>
              <p:cNvPr id="22" name="TextBox 21">
                <a:extLst>
                  <a:ext uri="{FF2B5EF4-FFF2-40B4-BE49-F238E27FC236}">
                    <a16:creationId xmlns:a16="http://schemas.microsoft.com/office/drawing/2014/main" id="{331C7F81-8FCA-474B-9B51-7E9A3222F62D}"/>
                  </a:ext>
                </a:extLst>
              </p:cNvPr>
              <p:cNvSpPr txBox="1"/>
              <p:nvPr/>
            </p:nvSpPr>
            <p:spPr>
              <a:xfrm>
                <a:off x="4184841" y="1334163"/>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40</a:t>
                </a:r>
              </a:p>
            </p:txBody>
          </p:sp>
          <p:sp>
            <p:nvSpPr>
              <p:cNvPr id="19" name="TextBox 18">
                <a:extLst>
                  <a:ext uri="{FF2B5EF4-FFF2-40B4-BE49-F238E27FC236}">
                    <a16:creationId xmlns:a16="http://schemas.microsoft.com/office/drawing/2014/main" id="{BD8CAF70-2A7E-4912-AEF6-DF956D39DED2}"/>
                  </a:ext>
                </a:extLst>
              </p:cNvPr>
              <p:cNvSpPr txBox="1"/>
              <p:nvPr/>
            </p:nvSpPr>
            <p:spPr>
              <a:xfrm>
                <a:off x="4184841" y="2734246"/>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a:t>
                </a:r>
              </a:p>
            </p:txBody>
          </p:sp>
        </p:grpSp>
      </p:grpSp>
      <p:grpSp>
        <p:nvGrpSpPr>
          <p:cNvPr id="12" name="Group 11">
            <a:extLst>
              <a:ext uri="{FF2B5EF4-FFF2-40B4-BE49-F238E27FC236}">
                <a16:creationId xmlns:a16="http://schemas.microsoft.com/office/drawing/2014/main" id="{7339BB85-E371-4F00-B9AD-9DC013A6A1ED}"/>
              </a:ext>
            </a:extLst>
          </p:cNvPr>
          <p:cNvGrpSpPr/>
          <p:nvPr/>
        </p:nvGrpSpPr>
        <p:grpSpPr>
          <a:xfrm>
            <a:off x="4357183" y="2638530"/>
            <a:ext cx="3113078" cy="2649209"/>
            <a:chOff x="2925464" y="2501880"/>
            <a:chExt cx="3113078" cy="2649209"/>
          </a:xfrm>
        </p:grpSpPr>
        <p:sp>
          <p:nvSpPr>
            <p:cNvPr id="38" name="Oval 37">
              <a:extLst>
                <a:ext uri="{FF2B5EF4-FFF2-40B4-BE49-F238E27FC236}">
                  <a16:creationId xmlns:a16="http://schemas.microsoft.com/office/drawing/2014/main" id="{28EE4F00-DC03-4B27-BF8F-0E89E3E47D4F}"/>
                </a:ext>
              </a:extLst>
            </p:cNvPr>
            <p:cNvSpPr/>
            <p:nvPr/>
          </p:nvSpPr>
          <p:spPr>
            <a:xfrm>
              <a:off x="2925464" y="2636611"/>
              <a:ext cx="137160" cy="13716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Oval 34">
              <a:extLst>
                <a:ext uri="{FF2B5EF4-FFF2-40B4-BE49-F238E27FC236}">
                  <a16:creationId xmlns:a16="http://schemas.microsoft.com/office/drawing/2014/main" id="{294BA14D-4077-48F3-B6EB-248E04D0A7D7}"/>
                </a:ext>
              </a:extLst>
            </p:cNvPr>
            <p:cNvSpPr/>
            <p:nvPr/>
          </p:nvSpPr>
          <p:spPr>
            <a:xfrm>
              <a:off x="5901382" y="2501880"/>
              <a:ext cx="137160" cy="13716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Oval 38">
              <a:extLst>
                <a:ext uri="{FF2B5EF4-FFF2-40B4-BE49-F238E27FC236}">
                  <a16:creationId xmlns:a16="http://schemas.microsoft.com/office/drawing/2014/main" id="{9539A26B-8441-4CA1-9B39-9C7D9789598B}"/>
                </a:ext>
              </a:extLst>
            </p:cNvPr>
            <p:cNvSpPr/>
            <p:nvPr/>
          </p:nvSpPr>
          <p:spPr>
            <a:xfrm>
              <a:off x="5337289" y="5013929"/>
              <a:ext cx="137160" cy="137160"/>
            </a:xfrm>
            <a:prstGeom prst="ellipse">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Oval 39">
              <a:extLst>
                <a:ext uri="{FF2B5EF4-FFF2-40B4-BE49-F238E27FC236}">
                  <a16:creationId xmlns:a16="http://schemas.microsoft.com/office/drawing/2014/main" id="{2CE2D2B9-1C29-4A4D-A1EA-BB24DCC2C1C5}"/>
                </a:ext>
              </a:extLst>
            </p:cNvPr>
            <p:cNvSpPr/>
            <p:nvPr/>
          </p:nvSpPr>
          <p:spPr>
            <a:xfrm>
              <a:off x="3981137" y="4167481"/>
              <a:ext cx="137160" cy="137160"/>
            </a:xfrm>
            <a:prstGeom prst="ellipse">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7" name="Straight Connector 36">
              <a:extLst>
                <a:ext uri="{FF2B5EF4-FFF2-40B4-BE49-F238E27FC236}">
                  <a16:creationId xmlns:a16="http://schemas.microsoft.com/office/drawing/2014/main" id="{E7154401-6721-440B-BAFD-2C2097520F9B}"/>
                </a:ext>
              </a:extLst>
            </p:cNvPr>
            <p:cNvCxnSpPr>
              <a:cxnSpLocks/>
              <a:stCxn id="38" idx="6"/>
              <a:endCxn id="35" idx="2"/>
            </p:cNvCxnSpPr>
            <p:nvPr/>
          </p:nvCxnSpPr>
          <p:spPr>
            <a:xfrm flipV="1">
              <a:off x="3062624" y="2570460"/>
              <a:ext cx="2838758" cy="134731"/>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7B68720A-3A15-4EE8-BF8F-264DE801FB02}"/>
                </a:ext>
              </a:extLst>
            </p:cNvPr>
            <p:cNvCxnSpPr>
              <a:cxnSpLocks/>
              <a:stCxn id="38" idx="4"/>
              <a:endCxn id="40" idx="1"/>
            </p:cNvCxnSpPr>
            <p:nvPr/>
          </p:nvCxnSpPr>
          <p:spPr>
            <a:xfrm>
              <a:off x="2994044" y="2773771"/>
              <a:ext cx="1007180" cy="1413797"/>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8FCB14AA-7C9E-481D-838E-45FDAB4A0902}"/>
                </a:ext>
              </a:extLst>
            </p:cNvPr>
            <p:cNvCxnSpPr>
              <a:cxnSpLocks/>
              <a:stCxn id="40" idx="5"/>
              <a:endCxn id="39" idx="2"/>
            </p:cNvCxnSpPr>
            <p:nvPr/>
          </p:nvCxnSpPr>
          <p:spPr>
            <a:xfrm>
              <a:off x="4098210" y="4284554"/>
              <a:ext cx="1239079" cy="797955"/>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A2F859E1-3373-4D36-997A-FB0D2628DD03}"/>
                </a:ext>
              </a:extLst>
            </p:cNvPr>
            <p:cNvCxnSpPr>
              <a:cxnSpLocks/>
              <a:stCxn id="35" idx="4"/>
              <a:endCxn id="39" idx="0"/>
            </p:cNvCxnSpPr>
            <p:nvPr/>
          </p:nvCxnSpPr>
          <p:spPr>
            <a:xfrm flipH="1">
              <a:off x="5405869" y="2639040"/>
              <a:ext cx="564093" cy="2374889"/>
            </a:xfrm>
            <a:prstGeom prst="line">
              <a:avLst/>
            </a:prstGeom>
          </p:spPr>
          <p:style>
            <a:lnRef idx="2">
              <a:schemeClr val="dk1"/>
            </a:lnRef>
            <a:fillRef idx="0">
              <a:schemeClr val="dk1"/>
            </a:fillRef>
            <a:effectRef idx="1">
              <a:schemeClr val="dk1"/>
            </a:effectRef>
            <a:fontRef idx="minor">
              <a:schemeClr val="tx1"/>
            </a:fontRef>
          </p:style>
        </p:cxnSp>
      </p:grpSp>
      <p:sp>
        <p:nvSpPr>
          <p:cNvPr id="36" name="Oval 35">
            <a:extLst>
              <a:ext uri="{FF2B5EF4-FFF2-40B4-BE49-F238E27FC236}">
                <a16:creationId xmlns:a16="http://schemas.microsoft.com/office/drawing/2014/main" id="{7CB48F37-E034-439E-A853-31D7622D9B5F}"/>
              </a:ext>
            </a:extLst>
          </p:cNvPr>
          <p:cNvSpPr/>
          <p:nvPr/>
        </p:nvSpPr>
        <p:spPr>
          <a:xfrm rot="1895947">
            <a:off x="4224948" y="2068700"/>
            <a:ext cx="4163540" cy="2607634"/>
          </a:xfrm>
          <a:prstGeom prst="ellipse">
            <a:avLst/>
          </a:prstGeom>
          <a:solidFill>
            <a:srgbClr val="00B0F0">
              <a:alpha val="4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878B02A-EA18-2049-9F38-39385344E199}"/>
              </a:ext>
            </a:extLst>
          </p:cNvPr>
          <p:cNvSpPr>
            <a:spLocks noGrp="1"/>
          </p:cNvSpPr>
          <p:nvPr>
            <p:ph type="sldNum" sz="quarter" idx="7"/>
          </p:nvPr>
        </p:nvSpPr>
        <p:spPr>
          <a:xfrm>
            <a:off x="89306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782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9234" name="Rectangle 2"/>
          <p:cNvSpPr>
            <a:spLocks noGrp="1" noChangeArrowheads="1"/>
          </p:cNvSpPr>
          <p:nvPr>
            <p:ph type="title"/>
          </p:nvPr>
        </p:nvSpPr>
        <p:spPr>
          <a:solidFill>
            <a:schemeClr val="accent1"/>
          </a:solidFill>
        </p:spPr>
        <p:txBody>
          <a:bodyPr>
            <a:normAutofit/>
          </a:bodyPr>
          <a:lstStyle/>
          <a:p>
            <a:r>
              <a:rPr lang="en-US" sz="4000" b="1" dirty="0" err="1">
                <a:solidFill>
                  <a:schemeClr val="bg1"/>
                </a:solidFill>
              </a:rPr>
              <a:t>Blindspots</a:t>
            </a:r>
            <a:endParaRPr lang="en-US" sz="4000" b="1" dirty="0">
              <a:solidFill>
                <a:schemeClr val="accent3"/>
              </a:solidFill>
            </a:endParaRPr>
          </a:p>
        </p:txBody>
      </p:sp>
      <p:sp>
        <p:nvSpPr>
          <p:cNvPr id="18" name="TextBox 17">
            <a:extLst>
              <a:ext uri="{FF2B5EF4-FFF2-40B4-BE49-F238E27FC236}">
                <a16:creationId xmlns:a16="http://schemas.microsoft.com/office/drawing/2014/main" id="{6744B119-622B-42A1-AE28-2411C95227ED}"/>
              </a:ext>
            </a:extLst>
          </p:cNvPr>
          <p:cNvSpPr txBox="1"/>
          <p:nvPr/>
        </p:nvSpPr>
        <p:spPr>
          <a:xfrm>
            <a:off x="1745674" y="1200955"/>
            <a:ext cx="175335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Your spectrum is:</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32% Orange</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31% Green</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23% Blue</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14% Gold</a:t>
            </a:r>
          </a:p>
        </p:txBody>
      </p:sp>
      <p:grpSp>
        <p:nvGrpSpPr>
          <p:cNvPr id="34" name="Group 33">
            <a:extLst>
              <a:ext uri="{FF2B5EF4-FFF2-40B4-BE49-F238E27FC236}">
                <a16:creationId xmlns:a16="http://schemas.microsoft.com/office/drawing/2014/main" id="{3916A14F-5136-4040-B16C-9A6034975516}"/>
              </a:ext>
            </a:extLst>
          </p:cNvPr>
          <p:cNvGrpSpPr/>
          <p:nvPr/>
        </p:nvGrpSpPr>
        <p:grpSpPr>
          <a:xfrm>
            <a:off x="3194243" y="1364906"/>
            <a:ext cx="5710229" cy="5167699"/>
            <a:chOff x="1670242" y="1364905"/>
            <a:chExt cx="5710229" cy="5167699"/>
          </a:xfrm>
        </p:grpSpPr>
        <p:sp>
          <p:nvSpPr>
            <p:cNvPr id="24" name="Text Box 15">
              <a:extLst>
                <a:ext uri="{FF2B5EF4-FFF2-40B4-BE49-F238E27FC236}">
                  <a16:creationId xmlns:a16="http://schemas.microsoft.com/office/drawing/2014/main" id="{B53EEAAC-6B1E-4541-B2D7-1FB62492BD6E}"/>
                </a:ext>
              </a:extLst>
            </p:cNvPr>
            <p:cNvSpPr txBox="1">
              <a:spLocks noChangeArrowheads="1"/>
            </p:cNvSpPr>
            <p:nvPr/>
          </p:nvSpPr>
          <p:spPr bwMode="auto">
            <a:xfrm>
              <a:off x="1670242" y="1950303"/>
              <a:ext cx="901314" cy="553998"/>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000"/>
                  </a:solidFill>
                  <a:effectLst/>
                  <a:uLnTx/>
                  <a:uFillTx/>
                  <a:latin typeface="Arial" charset="0"/>
                  <a:ea typeface="+mn-ea"/>
                  <a:cs typeface="Arial" charset="0"/>
                </a:rPr>
                <a:t>Green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5" name="Text Box 16">
              <a:extLst>
                <a:ext uri="{FF2B5EF4-FFF2-40B4-BE49-F238E27FC236}">
                  <a16:creationId xmlns:a16="http://schemas.microsoft.com/office/drawing/2014/main" id="{80B2FC07-88F9-4E46-940E-921C151E0D74}"/>
                </a:ext>
              </a:extLst>
            </p:cNvPr>
            <p:cNvSpPr txBox="1">
              <a:spLocks noChangeArrowheads="1"/>
            </p:cNvSpPr>
            <p:nvPr/>
          </p:nvSpPr>
          <p:spPr bwMode="auto">
            <a:xfrm>
              <a:off x="6170886" y="5764579"/>
              <a:ext cx="688428" cy="369332"/>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charset="0"/>
                  <a:ea typeface="+mn-ea"/>
                  <a:cs typeface="Arial" charset="0"/>
                </a:rPr>
                <a:t>Blue</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6" name="Text Box 17">
              <a:extLst>
                <a:ext uri="{FF2B5EF4-FFF2-40B4-BE49-F238E27FC236}">
                  <a16:creationId xmlns:a16="http://schemas.microsoft.com/office/drawing/2014/main" id="{E6AF21C1-3D10-4511-B956-EC1E2B85003E}"/>
                </a:ext>
              </a:extLst>
            </p:cNvPr>
            <p:cNvSpPr txBox="1">
              <a:spLocks noChangeArrowheads="1"/>
            </p:cNvSpPr>
            <p:nvPr/>
          </p:nvSpPr>
          <p:spPr bwMode="auto">
            <a:xfrm>
              <a:off x="6158646" y="1976210"/>
              <a:ext cx="1221825" cy="369332"/>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6600"/>
                  </a:solidFill>
                  <a:effectLst/>
                  <a:uLnTx/>
                  <a:uFillTx/>
                  <a:latin typeface="Arial" charset="0"/>
                  <a:ea typeface="+mn-ea"/>
                  <a:cs typeface="Arial" charset="0"/>
                </a:rPr>
                <a:t>Orange</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7" name="Text Box 18">
              <a:extLst>
                <a:ext uri="{FF2B5EF4-FFF2-40B4-BE49-F238E27FC236}">
                  <a16:creationId xmlns:a16="http://schemas.microsoft.com/office/drawing/2014/main" id="{6657CE42-3337-4C26-98FB-B2169B44C1F9}"/>
                </a:ext>
              </a:extLst>
            </p:cNvPr>
            <p:cNvSpPr txBox="1">
              <a:spLocks noChangeArrowheads="1"/>
            </p:cNvSpPr>
            <p:nvPr/>
          </p:nvSpPr>
          <p:spPr bwMode="auto">
            <a:xfrm>
              <a:off x="1839954" y="5764579"/>
              <a:ext cx="993228" cy="369332"/>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rial" charset="0"/>
                  <a:ea typeface="+mn-ea"/>
                  <a:cs typeface="Arial" charset="0"/>
                </a:rPr>
                <a:t>Gold</a:t>
              </a:r>
              <a:endParaRPr kumimoji="0" lang="en-US" sz="1200" b="0" i="0" u="none" strike="noStrike" kern="1200" cap="none" spc="0" normalizeH="0" baseline="0" noProof="0" dirty="0">
                <a:ln>
                  <a:noFill/>
                </a:ln>
                <a:solidFill>
                  <a:srgbClr val="FFC000"/>
                </a:solidFill>
                <a:effectLst/>
                <a:uLnTx/>
                <a:uFillTx/>
                <a:latin typeface="Arial" charset="0"/>
                <a:ea typeface="+mn-ea"/>
                <a:cs typeface="Arial" charset="0"/>
              </a:endParaRPr>
            </a:p>
          </p:txBody>
        </p:sp>
        <p:grpSp>
          <p:nvGrpSpPr>
            <p:cNvPr id="28" name="Group 27">
              <a:extLst>
                <a:ext uri="{FF2B5EF4-FFF2-40B4-BE49-F238E27FC236}">
                  <a16:creationId xmlns:a16="http://schemas.microsoft.com/office/drawing/2014/main" id="{19CEB660-457A-4FE0-8B49-82CE0F12F608}"/>
                </a:ext>
              </a:extLst>
            </p:cNvPr>
            <p:cNvGrpSpPr/>
            <p:nvPr/>
          </p:nvGrpSpPr>
          <p:grpSpPr>
            <a:xfrm>
              <a:off x="1830114" y="1364905"/>
              <a:ext cx="5029200" cy="5167699"/>
              <a:chOff x="1830983" y="1334163"/>
              <a:chExt cx="5029200" cy="5167699"/>
            </a:xfrm>
          </p:grpSpPr>
          <p:grpSp>
            <p:nvGrpSpPr>
              <p:cNvPr id="23" name="Group 22">
                <a:extLst>
                  <a:ext uri="{FF2B5EF4-FFF2-40B4-BE49-F238E27FC236}">
                    <a16:creationId xmlns:a16="http://schemas.microsoft.com/office/drawing/2014/main" id="{ADF40185-6865-46D9-B02E-1FC6B752F59C}"/>
                  </a:ext>
                </a:extLst>
              </p:cNvPr>
              <p:cNvGrpSpPr/>
              <p:nvPr/>
            </p:nvGrpSpPr>
            <p:grpSpPr>
              <a:xfrm>
                <a:off x="1830983" y="1472662"/>
                <a:ext cx="5029200" cy="5029200"/>
                <a:chOff x="1828800" y="1475076"/>
                <a:chExt cx="5029200" cy="5029200"/>
              </a:xfrm>
            </p:grpSpPr>
            <p:sp>
              <p:nvSpPr>
                <p:cNvPr id="9" name="Oval 8">
                  <a:extLst>
                    <a:ext uri="{FF2B5EF4-FFF2-40B4-BE49-F238E27FC236}">
                      <a16:creationId xmlns:a16="http://schemas.microsoft.com/office/drawing/2014/main" id="{E5A31854-8659-4625-A8CE-8079383DF5CB}"/>
                    </a:ext>
                  </a:extLst>
                </p:cNvPr>
                <p:cNvSpPr/>
                <p:nvPr/>
              </p:nvSpPr>
              <p:spPr>
                <a:xfrm>
                  <a:off x="3200400" y="2846676"/>
                  <a:ext cx="2286000" cy="2286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 name="Straight Connector 2">
                  <a:extLst>
                    <a:ext uri="{FF2B5EF4-FFF2-40B4-BE49-F238E27FC236}">
                      <a16:creationId xmlns:a16="http://schemas.microsoft.com/office/drawing/2014/main" id="{50D4A3DB-C23C-4A32-8443-8DDFBAED1E13}"/>
                    </a:ext>
                  </a:extLst>
                </p:cNvPr>
                <p:cNvCxnSpPr>
                  <a:cxnSpLocks/>
                  <a:stCxn id="2" idx="0"/>
                  <a:endCxn id="2" idx="4"/>
                </p:cNvCxnSpPr>
                <p:nvPr/>
              </p:nvCxnSpPr>
              <p:spPr>
                <a:xfrm>
                  <a:off x="4343400" y="1475076"/>
                  <a:ext cx="0" cy="50292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073B1BA-9C39-4DB7-83CE-F33AA9BDFAFD}"/>
                    </a:ext>
                  </a:extLst>
                </p:cNvPr>
                <p:cNvCxnSpPr>
                  <a:cxnSpLocks/>
                  <a:stCxn id="2" idx="2"/>
                  <a:endCxn id="2" idx="6"/>
                </p:cNvCxnSpPr>
                <p:nvPr/>
              </p:nvCxnSpPr>
              <p:spPr>
                <a:xfrm>
                  <a:off x="1828800" y="3989676"/>
                  <a:ext cx="50292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4F7CBFD4-EC0D-4B63-83B6-DFECC7E6C285}"/>
                    </a:ext>
                  </a:extLst>
                </p:cNvPr>
                <p:cNvSpPr/>
                <p:nvPr/>
              </p:nvSpPr>
              <p:spPr>
                <a:xfrm>
                  <a:off x="1828800" y="1475076"/>
                  <a:ext cx="5029200" cy="50292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FDF3B7B1-2817-4221-8313-DE1B29D31529}"/>
                    </a:ext>
                  </a:extLst>
                </p:cNvPr>
                <p:cNvSpPr/>
                <p:nvPr/>
              </p:nvSpPr>
              <p:spPr>
                <a:xfrm>
                  <a:off x="2514600" y="2160876"/>
                  <a:ext cx="3657600" cy="36576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205C466B-FBC0-4F38-B3EB-331F732DB4A7}"/>
                    </a:ext>
                  </a:extLst>
                </p:cNvPr>
                <p:cNvSpPr/>
                <p:nvPr/>
              </p:nvSpPr>
              <p:spPr>
                <a:xfrm>
                  <a:off x="3886200" y="3532476"/>
                  <a:ext cx="914400" cy="9144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1DD9CB6D-D527-47B9-8BCB-E8E8BB08A6B7}"/>
                  </a:ext>
                </a:extLst>
              </p:cNvPr>
              <p:cNvSpPr txBox="1"/>
              <p:nvPr/>
            </p:nvSpPr>
            <p:spPr>
              <a:xfrm>
                <a:off x="4184841" y="3420046"/>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10</a:t>
                </a:r>
              </a:p>
            </p:txBody>
          </p:sp>
          <p:sp>
            <p:nvSpPr>
              <p:cNvPr id="21" name="TextBox 20">
                <a:extLst>
                  <a:ext uri="{FF2B5EF4-FFF2-40B4-BE49-F238E27FC236}">
                    <a16:creationId xmlns:a16="http://schemas.microsoft.com/office/drawing/2014/main" id="{AEFA703B-A895-4634-A989-385709A8E755}"/>
                  </a:ext>
                </a:extLst>
              </p:cNvPr>
              <p:cNvSpPr txBox="1"/>
              <p:nvPr/>
            </p:nvSpPr>
            <p:spPr>
              <a:xfrm>
                <a:off x="4184841" y="2024247"/>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30</a:t>
                </a:r>
              </a:p>
            </p:txBody>
          </p:sp>
          <p:sp>
            <p:nvSpPr>
              <p:cNvPr id="22" name="TextBox 21">
                <a:extLst>
                  <a:ext uri="{FF2B5EF4-FFF2-40B4-BE49-F238E27FC236}">
                    <a16:creationId xmlns:a16="http://schemas.microsoft.com/office/drawing/2014/main" id="{331C7F81-8FCA-474B-9B51-7E9A3222F62D}"/>
                  </a:ext>
                </a:extLst>
              </p:cNvPr>
              <p:cNvSpPr txBox="1"/>
              <p:nvPr/>
            </p:nvSpPr>
            <p:spPr>
              <a:xfrm>
                <a:off x="4184841" y="1334163"/>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40</a:t>
                </a:r>
              </a:p>
            </p:txBody>
          </p:sp>
          <p:sp>
            <p:nvSpPr>
              <p:cNvPr id="19" name="TextBox 18">
                <a:extLst>
                  <a:ext uri="{FF2B5EF4-FFF2-40B4-BE49-F238E27FC236}">
                    <a16:creationId xmlns:a16="http://schemas.microsoft.com/office/drawing/2014/main" id="{BD8CAF70-2A7E-4912-AEF6-DF956D39DED2}"/>
                  </a:ext>
                </a:extLst>
              </p:cNvPr>
              <p:cNvSpPr txBox="1"/>
              <p:nvPr/>
            </p:nvSpPr>
            <p:spPr>
              <a:xfrm>
                <a:off x="4184841" y="2734246"/>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a:t>
                </a:r>
              </a:p>
            </p:txBody>
          </p:sp>
        </p:grpSp>
      </p:grpSp>
      <p:grpSp>
        <p:nvGrpSpPr>
          <p:cNvPr id="12" name="Group 11">
            <a:extLst>
              <a:ext uri="{FF2B5EF4-FFF2-40B4-BE49-F238E27FC236}">
                <a16:creationId xmlns:a16="http://schemas.microsoft.com/office/drawing/2014/main" id="{7339BB85-E371-4F00-B9AD-9DC013A6A1ED}"/>
              </a:ext>
            </a:extLst>
          </p:cNvPr>
          <p:cNvGrpSpPr/>
          <p:nvPr/>
        </p:nvGrpSpPr>
        <p:grpSpPr>
          <a:xfrm>
            <a:off x="4312176" y="2633664"/>
            <a:ext cx="3113078" cy="2649209"/>
            <a:chOff x="2925464" y="2501880"/>
            <a:chExt cx="3113078" cy="2649209"/>
          </a:xfrm>
        </p:grpSpPr>
        <p:sp>
          <p:nvSpPr>
            <p:cNvPr id="38" name="Oval 37">
              <a:extLst>
                <a:ext uri="{FF2B5EF4-FFF2-40B4-BE49-F238E27FC236}">
                  <a16:creationId xmlns:a16="http://schemas.microsoft.com/office/drawing/2014/main" id="{28EE4F00-DC03-4B27-BF8F-0E89E3E47D4F}"/>
                </a:ext>
              </a:extLst>
            </p:cNvPr>
            <p:cNvSpPr/>
            <p:nvPr/>
          </p:nvSpPr>
          <p:spPr>
            <a:xfrm>
              <a:off x="2925464" y="2636611"/>
              <a:ext cx="137160" cy="13716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Oval 34">
              <a:extLst>
                <a:ext uri="{FF2B5EF4-FFF2-40B4-BE49-F238E27FC236}">
                  <a16:creationId xmlns:a16="http://schemas.microsoft.com/office/drawing/2014/main" id="{294BA14D-4077-48F3-B6EB-248E04D0A7D7}"/>
                </a:ext>
              </a:extLst>
            </p:cNvPr>
            <p:cNvSpPr/>
            <p:nvPr/>
          </p:nvSpPr>
          <p:spPr>
            <a:xfrm>
              <a:off x="5901382" y="2501880"/>
              <a:ext cx="137160" cy="13716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Oval 38">
              <a:extLst>
                <a:ext uri="{FF2B5EF4-FFF2-40B4-BE49-F238E27FC236}">
                  <a16:creationId xmlns:a16="http://schemas.microsoft.com/office/drawing/2014/main" id="{9539A26B-8441-4CA1-9B39-9C7D9789598B}"/>
                </a:ext>
              </a:extLst>
            </p:cNvPr>
            <p:cNvSpPr/>
            <p:nvPr/>
          </p:nvSpPr>
          <p:spPr>
            <a:xfrm>
              <a:off x="5337289" y="5013929"/>
              <a:ext cx="137160" cy="137160"/>
            </a:xfrm>
            <a:prstGeom prst="ellipse">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Oval 39">
              <a:extLst>
                <a:ext uri="{FF2B5EF4-FFF2-40B4-BE49-F238E27FC236}">
                  <a16:creationId xmlns:a16="http://schemas.microsoft.com/office/drawing/2014/main" id="{2CE2D2B9-1C29-4A4D-A1EA-BB24DCC2C1C5}"/>
                </a:ext>
              </a:extLst>
            </p:cNvPr>
            <p:cNvSpPr/>
            <p:nvPr/>
          </p:nvSpPr>
          <p:spPr>
            <a:xfrm>
              <a:off x="3981137" y="4167481"/>
              <a:ext cx="137160" cy="137160"/>
            </a:xfrm>
            <a:prstGeom prst="ellipse">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7" name="Straight Connector 36">
              <a:extLst>
                <a:ext uri="{FF2B5EF4-FFF2-40B4-BE49-F238E27FC236}">
                  <a16:creationId xmlns:a16="http://schemas.microsoft.com/office/drawing/2014/main" id="{E7154401-6721-440B-BAFD-2C2097520F9B}"/>
                </a:ext>
              </a:extLst>
            </p:cNvPr>
            <p:cNvCxnSpPr>
              <a:cxnSpLocks/>
              <a:stCxn id="38" idx="6"/>
              <a:endCxn id="35" idx="2"/>
            </p:cNvCxnSpPr>
            <p:nvPr/>
          </p:nvCxnSpPr>
          <p:spPr>
            <a:xfrm flipV="1">
              <a:off x="3062624" y="2570460"/>
              <a:ext cx="2838758" cy="134731"/>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7B68720A-3A15-4EE8-BF8F-264DE801FB02}"/>
                </a:ext>
              </a:extLst>
            </p:cNvPr>
            <p:cNvCxnSpPr>
              <a:cxnSpLocks/>
              <a:stCxn id="38" idx="4"/>
              <a:endCxn id="40" idx="1"/>
            </p:cNvCxnSpPr>
            <p:nvPr/>
          </p:nvCxnSpPr>
          <p:spPr>
            <a:xfrm>
              <a:off x="2994044" y="2773771"/>
              <a:ext cx="1007180" cy="1413797"/>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8FCB14AA-7C9E-481D-838E-45FDAB4A0902}"/>
                </a:ext>
              </a:extLst>
            </p:cNvPr>
            <p:cNvCxnSpPr>
              <a:cxnSpLocks/>
              <a:stCxn id="40" idx="5"/>
              <a:endCxn id="39" idx="2"/>
            </p:cNvCxnSpPr>
            <p:nvPr/>
          </p:nvCxnSpPr>
          <p:spPr>
            <a:xfrm>
              <a:off x="4098210" y="4284554"/>
              <a:ext cx="1239079" cy="797955"/>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A2F859E1-3373-4D36-997A-FB0D2628DD03}"/>
                </a:ext>
              </a:extLst>
            </p:cNvPr>
            <p:cNvCxnSpPr>
              <a:cxnSpLocks/>
              <a:stCxn id="35" idx="4"/>
              <a:endCxn id="39" idx="0"/>
            </p:cNvCxnSpPr>
            <p:nvPr/>
          </p:nvCxnSpPr>
          <p:spPr>
            <a:xfrm flipH="1">
              <a:off x="5405869" y="2639040"/>
              <a:ext cx="564093" cy="2374889"/>
            </a:xfrm>
            <a:prstGeom prst="line">
              <a:avLst/>
            </a:prstGeom>
          </p:spPr>
          <p:style>
            <a:lnRef idx="2">
              <a:schemeClr val="dk1"/>
            </a:lnRef>
            <a:fillRef idx="0">
              <a:schemeClr val="dk1"/>
            </a:fillRef>
            <a:effectRef idx="1">
              <a:schemeClr val="dk1"/>
            </a:effectRef>
            <a:fontRef idx="minor">
              <a:schemeClr val="tx1"/>
            </a:fontRef>
          </p:style>
        </p:cxnSp>
      </p:grpSp>
      <p:sp>
        <p:nvSpPr>
          <p:cNvPr id="31" name="Oval 30">
            <a:extLst>
              <a:ext uri="{FF2B5EF4-FFF2-40B4-BE49-F238E27FC236}">
                <a16:creationId xmlns:a16="http://schemas.microsoft.com/office/drawing/2014/main" id="{FA940747-E190-4447-A482-ADE116DC27DF}"/>
              </a:ext>
            </a:extLst>
          </p:cNvPr>
          <p:cNvSpPr/>
          <p:nvPr/>
        </p:nvSpPr>
        <p:spPr>
          <a:xfrm rot="1895947">
            <a:off x="3717370" y="4209693"/>
            <a:ext cx="2102947" cy="1845064"/>
          </a:xfrm>
          <a:prstGeom prst="ellipse">
            <a:avLst/>
          </a:prstGeom>
          <a:solidFill>
            <a:srgbClr val="FF0000">
              <a:alpha val="4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97BBC2F5-B37A-E049-8898-91B1F835C288}"/>
              </a:ext>
            </a:extLst>
          </p:cNvPr>
          <p:cNvSpPr>
            <a:spLocks noGrp="1"/>
          </p:cNvSpPr>
          <p:nvPr>
            <p:ph type="sldNum" sz="quarter" idx="7"/>
          </p:nvPr>
        </p:nvSpPr>
        <p:spPr>
          <a:xfrm>
            <a:off x="8930640" y="61722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1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9234" name="Rectangle 2"/>
          <p:cNvSpPr>
            <a:spLocks noGrp="1" noChangeArrowheads="1"/>
          </p:cNvSpPr>
          <p:nvPr>
            <p:ph type="title"/>
          </p:nvPr>
        </p:nvSpPr>
        <p:spPr>
          <a:solidFill>
            <a:schemeClr val="accent1"/>
          </a:solidFill>
        </p:spPr>
        <p:txBody>
          <a:bodyPr>
            <a:normAutofit/>
          </a:bodyPr>
          <a:lstStyle/>
          <a:p>
            <a:r>
              <a:rPr lang="en-US" sz="4000" b="1" dirty="0">
                <a:solidFill>
                  <a:schemeClr val="bg1"/>
                </a:solidFill>
              </a:rPr>
              <a:t>Teamwork</a:t>
            </a:r>
            <a:endParaRPr lang="en-US" sz="4000" b="1" dirty="0">
              <a:solidFill>
                <a:schemeClr val="accent3"/>
              </a:solidFill>
            </a:endParaRPr>
          </a:p>
        </p:txBody>
      </p:sp>
      <p:sp>
        <p:nvSpPr>
          <p:cNvPr id="18" name="TextBox 17">
            <a:extLst>
              <a:ext uri="{FF2B5EF4-FFF2-40B4-BE49-F238E27FC236}">
                <a16:creationId xmlns:a16="http://schemas.microsoft.com/office/drawing/2014/main" id="{6744B119-622B-42A1-AE28-2411C95227ED}"/>
              </a:ext>
            </a:extLst>
          </p:cNvPr>
          <p:cNvSpPr txBox="1"/>
          <p:nvPr/>
        </p:nvSpPr>
        <p:spPr>
          <a:xfrm>
            <a:off x="1745674" y="1200955"/>
            <a:ext cx="175335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Your spectrum is:</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32% Orange</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31% Green</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23% Blue</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14% Gold</a:t>
            </a:r>
          </a:p>
        </p:txBody>
      </p:sp>
      <p:grpSp>
        <p:nvGrpSpPr>
          <p:cNvPr id="34" name="Group 33">
            <a:extLst>
              <a:ext uri="{FF2B5EF4-FFF2-40B4-BE49-F238E27FC236}">
                <a16:creationId xmlns:a16="http://schemas.microsoft.com/office/drawing/2014/main" id="{3916A14F-5136-4040-B16C-9A6034975516}"/>
              </a:ext>
            </a:extLst>
          </p:cNvPr>
          <p:cNvGrpSpPr/>
          <p:nvPr/>
        </p:nvGrpSpPr>
        <p:grpSpPr>
          <a:xfrm>
            <a:off x="3194243" y="1364906"/>
            <a:ext cx="5710229" cy="5167699"/>
            <a:chOff x="1670242" y="1364905"/>
            <a:chExt cx="5710229" cy="5167699"/>
          </a:xfrm>
        </p:grpSpPr>
        <p:sp>
          <p:nvSpPr>
            <p:cNvPr id="24" name="Text Box 15">
              <a:extLst>
                <a:ext uri="{FF2B5EF4-FFF2-40B4-BE49-F238E27FC236}">
                  <a16:creationId xmlns:a16="http://schemas.microsoft.com/office/drawing/2014/main" id="{B53EEAAC-6B1E-4541-B2D7-1FB62492BD6E}"/>
                </a:ext>
              </a:extLst>
            </p:cNvPr>
            <p:cNvSpPr txBox="1">
              <a:spLocks noChangeArrowheads="1"/>
            </p:cNvSpPr>
            <p:nvPr/>
          </p:nvSpPr>
          <p:spPr bwMode="auto">
            <a:xfrm>
              <a:off x="1670242" y="1950303"/>
              <a:ext cx="901314" cy="553998"/>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000"/>
                  </a:solidFill>
                  <a:effectLst/>
                  <a:uLnTx/>
                  <a:uFillTx/>
                  <a:latin typeface="Arial" charset="0"/>
                  <a:ea typeface="+mn-ea"/>
                  <a:cs typeface="Arial" charset="0"/>
                </a:rPr>
                <a:t>Green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5" name="Text Box 16">
              <a:extLst>
                <a:ext uri="{FF2B5EF4-FFF2-40B4-BE49-F238E27FC236}">
                  <a16:creationId xmlns:a16="http://schemas.microsoft.com/office/drawing/2014/main" id="{80B2FC07-88F9-4E46-940E-921C151E0D74}"/>
                </a:ext>
              </a:extLst>
            </p:cNvPr>
            <p:cNvSpPr txBox="1">
              <a:spLocks noChangeArrowheads="1"/>
            </p:cNvSpPr>
            <p:nvPr/>
          </p:nvSpPr>
          <p:spPr bwMode="auto">
            <a:xfrm>
              <a:off x="6170886" y="5764579"/>
              <a:ext cx="688428" cy="369332"/>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charset="0"/>
                  <a:ea typeface="+mn-ea"/>
                  <a:cs typeface="Arial" charset="0"/>
                </a:rPr>
                <a:t>Blue</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6" name="Text Box 17">
              <a:extLst>
                <a:ext uri="{FF2B5EF4-FFF2-40B4-BE49-F238E27FC236}">
                  <a16:creationId xmlns:a16="http://schemas.microsoft.com/office/drawing/2014/main" id="{E6AF21C1-3D10-4511-B956-EC1E2B85003E}"/>
                </a:ext>
              </a:extLst>
            </p:cNvPr>
            <p:cNvSpPr txBox="1">
              <a:spLocks noChangeArrowheads="1"/>
            </p:cNvSpPr>
            <p:nvPr/>
          </p:nvSpPr>
          <p:spPr bwMode="auto">
            <a:xfrm>
              <a:off x="6158646" y="1976210"/>
              <a:ext cx="1221825" cy="369332"/>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6600"/>
                  </a:solidFill>
                  <a:effectLst/>
                  <a:uLnTx/>
                  <a:uFillTx/>
                  <a:latin typeface="Arial" charset="0"/>
                  <a:ea typeface="+mn-ea"/>
                  <a:cs typeface="Arial" charset="0"/>
                </a:rPr>
                <a:t>Orange</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7" name="Text Box 18">
              <a:extLst>
                <a:ext uri="{FF2B5EF4-FFF2-40B4-BE49-F238E27FC236}">
                  <a16:creationId xmlns:a16="http://schemas.microsoft.com/office/drawing/2014/main" id="{6657CE42-3337-4C26-98FB-B2169B44C1F9}"/>
                </a:ext>
              </a:extLst>
            </p:cNvPr>
            <p:cNvSpPr txBox="1">
              <a:spLocks noChangeArrowheads="1"/>
            </p:cNvSpPr>
            <p:nvPr/>
          </p:nvSpPr>
          <p:spPr bwMode="auto">
            <a:xfrm>
              <a:off x="1839954" y="5764579"/>
              <a:ext cx="993228" cy="369332"/>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rial" charset="0"/>
                  <a:ea typeface="+mn-ea"/>
                  <a:cs typeface="Arial" charset="0"/>
                </a:rPr>
                <a:t>Gold</a:t>
              </a:r>
              <a:endParaRPr kumimoji="0" lang="en-US" sz="1200" b="0" i="0" u="none" strike="noStrike" kern="1200" cap="none" spc="0" normalizeH="0" baseline="0" noProof="0" dirty="0">
                <a:ln>
                  <a:noFill/>
                </a:ln>
                <a:solidFill>
                  <a:srgbClr val="FFC000"/>
                </a:solidFill>
                <a:effectLst/>
                <a:uLnTx/>
                <a:uFillTx/>
                <a:latin typeface="Arial" charset="0"/>
                <a:ea typeface="+mn-ea"/>
                <a:cs typeface="Arial" charset="0"/>
              </a:endParaRPr>
            </a:p>
          </p:txBody>
        </p:sp>
        <p:grpSp>
          <p:nvGrpSpPr>
            <p:cNvPr id="28" name="Group 27">
              <a:extLst>
                <a:ext uri="{FF2B5EF4-FFF2-40B4-BE49-F238E27FC236}">
                  <a16:creationId xmlns:a16="http://schemas.microsoft.com/office/drawing/2014/main" id="{19CEB660-457A-4FE0-8B49-82CE0F12F608}"/>
                </a:ext>
              </a:extLst>
            </p:cNvPr>
            <p:cNvGrpSpPr/>
            <p:nvPr/>
          </p:nvGrpSpPr>
          <p:grpSpPr>
            <a:xfrm>
              <a:off x="1830114" y="1364905"/>
              <a:ext cx="5029200" cy="5167699"/>
              <a:chOff x="1830983" y="1334163"/>
              <a:chExt cx="5029200" cy="5167699"/>
            </a:xfrm>
          </p:grpSpPr>
          <p:grpSp>
            <p:nvGrpSpPr>
              <p:cNvPr id="23" name="Group 22">
                <a:extLst>
                  <a:ext uri="{FF2B5EF4-FFF2-40B4-BE49-F238E27FC236}">
                    <a16:creationId xmlns:a16="http://schemas.microsoft.com/office/drawing/2014/main" id="{ADF40185-6865-46D9-B02E-1FC6B752F59C}"/>
                  </a:ext>
                </a:extLst>
              </p:cNvPr>
              <p:cNvGrpSpPr/>
              <p:nvPr/>
            </p:nvGrpSpPr>
            <p:grpSpPr>
              <a:xfrm>
                <a:off x="1830983" y="1472662"/>
                <a:ext cx="5029200" cy="5029200"/>
                <a:chOff x="1828800" y="1475076"/>
                <a:chExt cx="5029200" cy="5029200"/>
              </a:xfrm>
            </p:grpSpPr>
            <p:sp>
              <p:nvSpPr>
                <p:cNvPr id="9" name="Oval 8">
                  <a:extLst>
                    <a:ext uri="{FF2B5EF4-FFF2-40B4-BE49-F238E27FC236}">
                      <a16:creationId xmlns:a16="http://schemas.microsoft.com/office/drawing/2014/main" id="{E5A31854-8659-4625-A8CE-8079383DF5CB}"/>
                    </a:ext>
                  </a:extLst>
                </p:cNvPr>
                <p:cNvSpPr/>
                <p:nvPr/>
              </p:nvSpPr>
              <p:spPr>
                <a:xfrm>
                  <a:off x="3200400" y="2846676"/>
                  <a:ext cx="2286000" cy="2286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 name="Straight Connector 2">
                  <a:extLst>
                    <a:ext uri="{FF2B5EF4-FFF2-40B4-BE49-F238E27FC236}">
                      <a16:creationId xmlns:a16="http://schemas.microsoft.com/office/drawing/2014/main" id="{50D4A3DB-C23C-4A32-8443-8DDFBAED1E13}"/>
                    </a:ext>
                  </a:extLst>
                </p:cNvPr>
                <p:cNvCxnSpPr>
                  <a:cxnSpLocks/>
                  <a:stCxn id="2" idx="0"/>
                  <a:endCxn id="2" idx="4"/>
                </p:cNvCxnSpPr>
                <p:nvPr/>
              </p:nvCxnSpPr>
              <p:spPr>
                <a:xfrm>
                  <a:off x="4343400" y="1475076"/>
                  <a:ext cx="0" cy="50292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073B1BA-9C39-4DB7-83CE-F33AA9BDFAFD}"/>
                    </a:ext>
                  </a:extLst>
                </p:cNvPr>
                <p:cNvCxnSpPr>
                  <a:cxnSpLocks/>
                  <a:stCxn id="2" idx="2"/>
                  <a:endCxn id="2" idx="6"/>
                </p:cNvCxnSpPr>
                <p:nvPr/>
              </p:nvCxnSpPr>
              <p:spPr>
                <a:xfrm>
                  <a:off x="1828800" y="3989676"/>
                  <a:ext cx="50292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4F7CBFD4-EC0D-4B63-83B6-DFECC7E6C285}"/>
                    </a:ext>
                  </a:extLst>
                </p:cNvPr>
                <p:cNvSpPr/>
                <p:nvPr/>
              </p:nvSpPr>
              <p:spPr>
                <a:xfrm>
                  <a:off x="1828800" y="1475076"/>
                  <a:ext cx="5029200" cy="50292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FDF3B7B1-2817-4221-8313-DE1B29D31529}"/>
                    </a:ext>
                  </a:extLst>
                </p:cNvPr>
                <p:cNvSpPr/>
                <p:nvPr/>
              </p:nvSpPr>
              <p:spPr>
                <a:xfrm>
                  <a:off x="2514600" y="2160876"/>
                  <a:ext cx="3657600" cy="36576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205C466B-FBC0-4F38-B3EB-331F732DB4A7}"/>
                    </a:ext>
                  </a:extLst>
                </p:cNvPr>
                <p:cNvSpPr/>
                <p:nvPr/>
              </p:nvSpPr>
              <p:spPr>
                <a:xfrm>
                  <a:off x="3886200" y="3532476"/>
                  <a:ext cx="914400" cy="9144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1DD9CB6D-D527-47B9-8BCB-E8E8BB08A6B7}"/>
                  </a:ext>
                </a:extLst>
              </p:cNvPr>
              <p:cNvSpPr txBox="1"/>
              <p:nvPr/>
            </p:nvSpPr>
            <p:spPr>
              <a:xfrm>
                <a:off x="4184841" y="3420046"/>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10</a:t>
                </a:r>
              </a:p>
            </p:txBody>
          </p:sp>
          <p:sp>
            <p:nvSpPr>
              <p:cNvPr id="21" name="TextBox 20">
                <a:extLst>
                  <a:ext uri="{FF2B5EF4-FFF2-40B4-BE49-F238E27FC236}">
                    <a16:creationId xmlns:a16="http://schemas.microsoft.com/office/drawing/2014/main" id="{AEFA703B-A895-4634-A989-385709A8E755}"/>
                  </a:ext>
                </a:extLst>
              </p:cNvPr>
              <p:cNvSpPr txBox="1"/>
              <p:nvPr/>
            </p:nvSpPr>
            <p:spPr>
              <a:xfrm>
                <a:off x="4184841" y="2024247"/>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30</a:t>
                </a:r>
              </a:p>
            </p:txBody>
          </p:sp>
          <p:sp>
            <p:nvSpPr>
              <p:cNvPr id="22" name="TextBox 21">
                <a:extLst>
                  <a:ext uri="{FF2B5EF4-FFF2-40B4-BE49-F238E27FC236}">
                    <a16:creationId xmlns:a16="http://schemas.microsoft.com/office/drawing/2014/main" id="{331C7F81-8FCA-474B-9B51-7E9A3222F62D}"/>
                  </a:ext>
                </a:extLst>
              </p:cNvPr>
              <p:cNvSpPr txBox="1"/>
              <p:nvPr/>
            </p:nvSpPr>
            <p:spPr>
              <a:xfrm>
                <a:off x="4184841" y="1334163"/>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40</a:t>
                </a:r>
              </a:p>
            </p:txBody>
          </p:sp>
          <p:sp>
            <p:nvSpPr>
              <p:cNvPr id="19" name="TextBox 18">
                <a:extLst>
                  <a:ext uri="{FF2B5EF4-FFF2-40B4-BE49-F238E27FC236}">
                    <a16:creationId xmlns:a16="http://schemas.microsoft.com/office/drawing/2014/main" id="{BD8CAF70-2A7E-4912-AEF6-DF956D39DED2}"/>
                  </a:ext>
                </a:extLst>
              </p:cNvPr>
              <p:cNvSpPr txBox="1"/>
              <p:nvPr/>
            </p:nvSpPr>
            <p:spPr>
              <a:xfrm>
                <a:off x="4184841" y="2734246"/>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a:t>
                </a:r>
              </a:p>
            </p:txBody>
          </p:sp>
        </p:grpSp>
      </p:grpSp>
      <p:grpSp>
        <p:nvGrpSpPr>
          <p:cNvPr id="12" name="Group 11">
            <a:extLst>
              <a:ext uri="{FF2B5EF4-FFF2-40B4-BE49-F238E27FC236}">
                <a16:creationId xmlns:a16="http://schemas.microsoft.com/office/drawing/2014/main" id="{7339BB85-E371-4F00-B9AD-9DC013A6A1ED}"/>
              </a:ext>
            </a:extLst>
          </p:cNvPr>
          <p:cNvGrpSpPr/>
          <p:nvPr/>
        </p:nvGrpSpPr>
        <p:grpSpPr>
          <a:xfrm>
            <a:off x="4449464" y="2501881"/>
            <a:ext cx="3113078" cy="2649209"/>
            <a:chOff x="2925464" y="2501880"/>
            <a:chExt cx="3113078" cy="2649209"/>
          </a:xfrm>
        </p:grpSpPr>
        <p:sp>
          <p:nvSpPr>
            <p:cNvPr id="38" name="Oval 37">
              <a:extLst>
                <a:ext uri="{FF2B5EF4-FFF2-40B4-BE49-F238E27FC236}">
                  <a16:creationId xmlns:a16="http://schemas.microsoft.com/office/drawing/2014/main" id="{28EE4F00-DC03-4B27-BF8F-0E89E3E47D4F}"/>
                </a:ext>
              </a:extLst>
            </p:cNvPr>
            <p:cNvSpPr/>
            <p:nvPr/>
          </p:nvSpPr>
          <p:spPr>
            <a:xfrm>
              <a:off x="2925464" y="2636611"/>
              <a:ext cx="137160" cy="13716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Oval 34">
              <a:extLst>
                <a:ext uri="{FF2B5EF4-FFF2-40B4-BE49-F238E27FC236}">
                  <a16:creationId xmlns:a16="http://schemas.microsoft.com/office/drawing/2014/main" id="{294BA14D-4077-48F3-B6EB-248E04D0A7D7}"/>
                </a:ext>
              </a:extLst>
            </p:cNvPr>
            <p:cNvSpPr/>
            <p:nvPr/>
          </p:nvSpPr>
          <p:spPr>
            <a:xfrm>
              <a:off x="5901382" y="2501880"/>
              <a:ext cx="137160" cy="13716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Oval 38">
              <a:extLst>
                <a:ext uri="{FF2B5EF4-FFF2-40B4-BE49-F238E27FC236}">
                  <a16:creationId xmlns:a16="http://schemas.microsoft.com/office/drawing/2014/main" id="{9539A26B-8441-4CA1-9B39-9C7D9789598B}"/>
                </a:ext>
              </a:extLst>
            </p:cNvPr>
            <p:cNvSpPr/>
            <p:nvPr/>
          </p:nvSpPr>
          <p:spPr>
            <a:xfrm>
              <a:off x="5337289" y="5013929"/>
              <a:ext cx="137160" cy="137160"/>
            </a:xfrm>
            <a:prstGeom prst="ellipse">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Oval 39">
              <a:extLst>
                <a:ext uri="{FF2B5EF4-FFF2-40B4-BE49-F238E27FC236}">
                  <a16:creationId xmlns:a16="http://schemas.microsoft.com/office/drawing/2014/main" id="{2CE2D2B9-1C29-4A4D-A1EA-BB24DCC2C1C5}"/>
                </a:ext>
              </a:extLst>
            </p:cNvPr>
            <p:cNvSpPr/>
            <p:nvPr/>
          </p:nvSpPr>
          <p:spPr>
            <a:xfrm>
              <a:off x="3981137" y="4167481"/>
              <a:ext cx="137160" cy="137160"/>
            </a:xfrm>
            <a:prstGeom prst="ellipse">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7" name="Straight Connector 36">
              <a:extLst>
                <a:ext uri="{FF2B5EF4-FFF2-40B4-BE49-F238E27FC236}">
                  <a16:creationId xmlns:a16="http://schemas.microsoft.com/office/drawing/2014/main" id="{E7154401-6721-440B-BAFD-2C2097520F9B}"/>
                </a:ext>
              </a:extLst>
            </p:cNvPr>
            <p:cNvCxnSpPr>
              <a:cxnSpLocks/>
              <a:stCxn id="38" idx="6"/>
              <a:endCxn id="35" idx="2"/>
            </p:cNvCxnSpPr>
            <p:nvPr/>
          </p:nvCxnSpPr>
          <p:spPr>
            <a:xfrm flipV="1">
              <a:off x="3062624" y="2570460"/>
              <a:ext cx="2838758" cy="134731"/>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7B68720A-3A15-4EE8-BF8F-264DE801FB02}"/>
                </a:ext>
              </a:extLst>
            </p:cNvPr>
            <p:cNvCxnSpPr>
              <a:cxnSpLocks/>
              <a:stCxn id="38" idx="4"/>
              <a:endCxn id="40" idx="1"/>
            </p:cNvCxnSpPr>
            <p:nvPr/>
          </p:nvCxnSpPr>
          <p:spPr>
            <a:xfrm>
              <a:off x="2994044" y="2773771"/>
              <a:ext cx="1007180" cy="1413797"/>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8FCB14AA-7C9E-481D-838E-45FDAB4A0902}"/>
                </a:ext>
              </a:extLst>
            </p:cNvPr>
            <p:cNvCxnSpPr>
              <a:cxnSpLocks/>
              <a:stCxn id="40" idx="5"/>
              <a:endCxn id="39" idx="2"/>
            </p:cNvCxnSpPr>
            <p:nvPr/>
          </p:nvCxnSpPr>
          <p:spPr>
            <a:xfrm>
              <a:off x="4098210" y="4284554"/>
              <a:ext cx="1239079" cy="797955"/>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A2F859E1-3373-4D36-997A-FB0D2628DD03}"/>
                </a:ext>
              </a:extLst>
            </p:cNvPr>
            <p:cNvCxnSpPr>
              <a:cxnSpLocks/>
              <a:stCxn id="35" idx="4"/>
              <a:endCxn id="39" idx="0"/>
            </p:cNvCxnSpPr>
            <p:nvPr/>
          </p:nvCxnSpPr>
          <p:spPr>
            <a:xfrm flipH="1">
              <a:off x="5405869" y="2639040"/>
              <a:ext cx="564093" cy="2374889"/>
            </a:xfrm>
            <a:prstGeom prst="line">
              <a:avLst/>
            </a:prstGeom>
          </p:spPr>
          <p:style>
            <a:lnRef idx="2">
              <a:schemeClr val="dk1"/>
            </a:lnRef>
            <a:fillRef idx="0">
              <a:schemeClr val="dk1"/>
            </a:fillRef>
            <a:effectRef idx="1">
              <a:schemeClr val="dk1"/>
            </a:effectRef>
            <a:fontRef idx="minor">
              <a:schemeClr val="tx1"/>
            </a:fontRef>
          </p:style>
        </p:cxnSp>
      </p:grpSp>
      <p:sp>
        <p:nvSpPr>
          <p:cNvPr id="56" name="Oval 55">
            <a:extLst>
              <a:ext uri="{FF2B5EF4-FFF2-40B4-BE49-F238E27FC236}">
                <a16:creationId xmlns:a16="http://schemas.microsoft.com/office/drawing/2014/main" id="{1E8477CD-CF03-40F9-8F1A-75C2E3CFDB19}"/>
              </a:ext>
            </a:extLst>
          </p:cNvPr>
          <p:cNvSpPr/>
          <p:nvPr/>
        </p:nvSpPr>
        <p:spPr>
          <a:xfrm>
            <a:off x="6492306" y="3263624"/>
            <a:ext cx="137160" cy="137160"/>
          </a:xfrm>
          <a:prstGeom prst="ellipse">
            <a:avLst/>
          </a:prstGeom>
          <a:solidFill>
            <a:schemeClr val="accent6">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Oval 56">
            <a:extLst>
              <a:ext uri="{FF2B5EF4-FFF2-40B4-BE49-F238E27FC236}">
                <a16:creationId xmlns:a16="http://schemas.microsoft.com/office/drawing/2014/main" id="{87C18345-2826-446D-96DC-60B6EE6CAF7F}"/>
              </a:ext>
            </a:extLst>
          </p:cNvPr>
          <p:cNvSpPr/>
          <p:nvPr/>
        </p:nvSpPr>
        <p:spPr>
          <a:xfrm>
            <a:off x="5389136" y="3561122"/>
            <a:ext cx="137160" cy="137160"/>
          </a:xfrm>
          <a:prstGeom prst="ellipse">
            <a:avLst/>
          </a:prstGeom>
          <a:solidFill>
            <a:schemeClr val="accent3">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Oval 57">
            <a:extLst>
              <a:ext uri="{FF2B5EF4-FFF2-40B4-BE49-F238E27FC236}">
                <a16:creationId xmlns:a16="http://schemas.microsoft.com/office/drawing/2014/main" id="{F19CBC4E-BE87-4A06-9916-F992F739FD22}"/>
              </a:ext>
            </a:extLst>
          </p:cNvPr>
          <p:cNvSpPr/>
          <p:nvPr/>
        </p:nvSpPr>
        <p:spPr>
          <a:xfrm>
            <a:off x="7316694" y="5420303"/>
            <a:ext cx="137160" cy="137160"/>
          </a:xfrm>
          <a:prstGeom prst="ellipse">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9" name="Oval 58">
            <a:extLst>
              <a:ext uri="{FF2B5EF4-FFF2-40B4-BE49-F238E27FC236}">
                <a16:creationId xmlns:a16="http://schemas.microsoft.com/office/drawing/2014/main" id="{61136EE2-E16F-4C6E-9D13-0EA1932BCF22}"/>
              </a:ext>
            </a:extLst>
          </p:cNvPr>
          <p:cNvSpPr/>
          <p:nvPr/>
        </p:nvSpPr>
        <p:spPr>
          <a:xfrm>
            <a:off x="4174887" y="5452342"/>
            <a:ext cx="137160" cy="13716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0" name="Straight Connector 59">
            <a:extLst>
              <a:ext uri="{FF2B5EF4-FFF2-40B4-BE49-F238E27FC236}">
                <a16:creationId xmlns:a16="http://schemas.microsoft.com/office/drawing/2014/main" id="{425FA829-0FB3-49F7-A432-372FC42E90AB}"/>
              </a:ext>
            </a:extLst>
          </p:cNvPr>
          <p:cNvCxnSpPr>
            <a:cxnSpLocks/>
            <a:stCxn id="57" idx="6"/>
            <a:endCxn id="56" idx="2"/>
          </p:cNvCxnSpPr>
          <p:nvPr/>
        </p:nvCxnSpPr>
        <p:spPr>
          <a:xfrm flipV="1">
            <a:off x="5526296" y="3332204"/>
            <a:ext cx="966010" cy="297498"/>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61" name="Straight Connector 60">
            <a:extLst>
              <a:ext uri="{FF2B5EF4-FFF2-40B4-BE49-F238E27FC236}">
                <a16:creationId xmlns:a16="http://schemas.microsoft.com/office/drawing/2014/main" id="{83DB743B-B338-40BF-B279-D4A6D2815A7D}"/>
              </a:ext>
            </a:extLst>
          </p:cNvPr>
          <p:cNvCxnSpPr>
            <a:cxnSpLocks/>
            <a:stCxn id="57" idx="4"/>
            <a:endCxn id="59" idx="1"/>
          </p:cNvCxnSpPr>
          <p:nvPr/>
        </p:nvCxnSpPr>
        <p:spPr>
          <a:xfrm flipH="1">
            <a:off x="4194974" y="3698283"/>
            <a:ext cx="1262742" cy="1774147"/>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62" name="Straight Connector 61">
            <a:extLst>
              <a:ext uri="{FF2B5EF4-FFF2-40B4-BE49-F238E27FC236}">
                <a16:creationId xmlns:a16="http://schemas.microsoft.com/office/drawing/2014/main" id="{01C705DE-25DC-41F1-95D6-B6E4D505251C}"/>
              </a:ext>
            </a:extLst>
          </p:cNvPr>
          <p:cNvCxnSpPr>
            <a:cxnSpLocks/>
            <a:stCxn id="59" idx="5"/>
            <a:endCxn id="58" idx="2"/>
          </p:cNvCxnSpPr>
          <p:nvPr/>
        </p:nvCxnSpPr>
        <p:spPr>
          <a:xfrm flipV="1">
            <a:off x="4291960" y="5488883"/>
            <a:ext cx="3024734" cy="80532"/>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B61D7687-8AF8-4F65-AF90-BA3DD6C8A197}"/>
              </a:ext>
            </a:extLst>
          </p:cNvPr>
          <p:cNvCxnSpPr>
            <a:cxnSpLocks/>
            <a:stCxn id="56" idx="4"/>
            <a:endCxn id="58" idx="0"/>
          </p:cNvCxnSpPr>
          <p:nvPr/>
        </p:nvCxnSpPr>
        <p:spPr>
          <a:xfrm>
            <a:off x="6560886" y="3400785"/>
            <a:ext cx="824388" cy="2019519"/>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sp>
        <p:nvSpPr>
          <p:cNvPr id="73" name="Oval 72">
            <a:extLst>
              <a:ext uri="{FF2B5EF4-FFF2-40B4-BE49-F238E27FC236}">
                <a16:creationId xmlns:a16="http://schemas.microsoft.com/office/drawing/2014/main" id="{00C12A05-D634-4539-BDAD-E8ABEF2204DA}"/>
              </a:ext>
            </a:extLst>
          </p:cNvPr>
          <p:cNvSpPr/>
          <p:nvPr/>
        </p:nvSpPr>
        <p:spPr>
          <a:xfrm rot="1895947">
            <a:off x="4463086" y="2003609"/>
            <a:ext cx="3545654" cy="2614279"/>
          </a:xfrm>
          <a:prstGeom prst="ellipse">
            <a:avLst/>
          </a:prstGeom>
          <a:solidFill>
            <a:srgbClr val="00B0F0">
              <a:alpha val="4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Oval 54">
            <a:extLst>
              <a:ext uri="{FF2B5EF4-FFF2-40B4-BE49-F238E27FC236}">
                <a16:creationId xmlns:a16="http://schemas.microsoft.com/office/drawing/2014/main" id="{2D0946E8-AB4E-427E-AD5E-CD37E84CD3F8}"/>
              </a:ext>
            </a:extLst>
          </p:cNvPr>
          <p:cNvSpPr/>
          <p:nvPr/>
        </p:nvSpPr>
        <p:spPr>
          <a:xfrm rot="19651827">
            <a:off x="4185808" y="3513819"/>
            <a:ext cx="3545654" cy="2614279"/>
          </a:xfrm>
          <a:prstGeom prst="ellipse">
            <a:avLst/>
          </a:prstGeom>
          <a:solidFill>
            <a:srgbClr val="00B0F0">
              <a:alpha val="4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DDC93F0F-BE44-EB4B-8390-178AE10FAF7D}"/>
              </a:ext>
            </a:extLst>
          </p:cNvPr>
          <p:cNvSpPr>
            <a:spLocks noGrp="1"/>
          </p:cNvSpPr>
          <p:nvPr>
            <p:ph type="sldNum" sz="quarter" idx="7"/>
          </p:nvPr>
        </p:nvSpPr>
        <p:spPr>
          <a:xfrm>
            <a:off x="89306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587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1000"/>
                                        <p:tgtEl>
                                          <p:spTgt spid="5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1000"/>
                                        <p:tgtEl>
                                          <p:spTgt spid="5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10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1000"/>
                                        <p:tgtEl>
                                          <p:spTgt spid="62"/>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73" grpId="0" animBg="1"/>
      <p:bldP spid="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9234" name="Rectangle 2"/>
          <p:cNvSpPr>
            <a:spLocks noGrp="1" noChangeArrowheads="1"/>
          </p:cNvSpPr>
          <p:nvPr>
            <p:ph type="title"/>
          </p:nvPr>
        </p:nvSpPr>
        <p:spPr>
          <a:solidFill>
            <a:schemeClr val="accent1"/>
          </a:solidFill>
        </p:spPr>
        <p:txBody>
          <a:bodyPr>
            <a:normAutofit/>
          </a:bodyPr>
          <a:lstStyle/>
          <a:p>
            <a:r>
              <a:rPr lang="en-US" sz="4000" b="1" dirty="0">
                <a:solidFill>
                  <a:schemeClr val="bg1"/>
                </a:solidFill>
              </a:rPr>
              <a:t>Teamwork</a:t>
            </a:r>
            <a:endParaRPr lang="en-US" sz="4000" b="1" dirty="0">
              <a:solidFill>
                <a:schemeClr val="accent3"/>
              </a:solidFill>
            </a:endParaRPr>
          </a:p>
        </p:txBody>
      </p:sp>
      <p:sp>
        <p:nvSpPr>
          <p:cNvPr id="18" name="TextBox 17">
            <a:extLst>
              <a:ext uri="{FF2B5EF4-FFF2-40B4-BE49-F238E27FC236}">
                <a16:creationId xmlns:a16="http://schemas.microsoft.com/office/drawing/2014/main" id="{6744B119-622B-42A1-AE28-2411C95227ED}"/>
              </a:ext>
            </a:extLst>
          </p:cNvPr>
          <p:cNvSpPr txBox="1"/>
          <p:nvPr/>
        </p:nvSpPr>
        <p:spPr>
          <a:xfrm>
            <a:off x="1745674" y="1200955"/>
            <a:ext cx="175335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Your spectrum is:</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32% Orange</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31% Green</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23% Blue</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14% Gold</a:t>
            </a:r>
          </a:p>
        </p:txBody>
      </p:sp>
      <p:grpSp>
        <p:nvGrpSpPr>
          <p:cNvPr id="34" name="Group 33">
            <a:extLst>
              <a:ext uri="{FF2B5EF4-FFF2-40B4-BE49-F238E27FC236}">
                <a16:creationId xmlns:a16="http://schemas.microsoft.com/office/drawing/2014/main" id="{3916A14F-5136-4040-B16C-9A6034975516}"/>
              </a:ext>
            </a:extLst>
          </p:cNvPr>
          <p:cNvGrpSpPr/>
          <p:nvPr/>
        </p:nvGrpSpPr>
        <p:grpSpPr>
          <a:xfrm>
            <a:off x="3194243" y="1364906"/>
            <a:ext cx="5710229" cy="5167699"/>
            <a:chOff x="1670242" y="1364905"/>
            <a:chExt cx="5710229" cy="5167699"/>
          </a:xfrm>
        </p:grpSpPr>
        <p:sp>
          <p:nvSpPr>
            <p:cNvPr id="24" name="Text Box 15">
              <a:extLst>
                <a:ext uri="{FF2B5EF4-FFF2-40B4-BE49-F238E27FC236}">
                  <a16:creationId xmlns:a16="http://schemas.microsoft.com/office/drawing/2014/main" id="{B53EEAAC-6B1E-4541-B2D7-1FB62492BD6E}"/>
                </a:ext>
              </a:extLst>
            </p:cNvPr>
            <p:cNvSpPr txBox="1">
              <a:spLocks noChangeArrowheads="1"/>
            </p:cNvSpPr>
            <p:nvPr/>
          </p:nvSpPr>
          <p:spPr bwMode="auto">
            <a:xfrm>
              <a:off x="1670242" y="1950303"/>
              <a:ext cx="901314" cy="553998"/>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000"/>
                  </a:solidFill>
                  <a:effectLst/>
                  <a:uLnTx/>
                  <a:uFillTx/>
                  <a:latin typeface="Arial" charset="0"/>
                  <a:ea typeface="+mn-ea"/>
                  <a:cs typeface="Arial" charset="0"/>
                </a:rPr>
                <a:t>Green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5" name="Text Box 16">
              <a:extLst>
                <a:ext uri="{FF2B5EF4-FFF2-40B4-BE49-F238E27FC236}">
                  <a16:creationId xmlns:a16="http://schemas.microsoft.com/office/drawing/2014/main" id="{80B2FC07-88F9-4E46-940E-921C151E0D74}"/>
                </a:ext>
              </a:extLst>
            </p:cNvPr>
            <p:cNvSpPr txBox="1">
              <a:spLocks noChangeArrowheads="1"/>
            </p:cNvSpPr>
            <p:nvPr/>
          </p:nvSpPr>
          <p:spPr bwMode="auto">
            <a:xfrm>
              <a:off x="6170886" y="5764579"/>
              <a:ext cx="688428" cy="369332"/>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charset="0"/>
                  <a:ea typeface="+mn-ea"/>
                  <a:cs typeface="Arial" charset="0"/>
                </a:rPr>
                <a:t>Blue</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6" name="Text Box 17">
              <a:extLst>
                <a:ext uri="{FF2B5EF4-FFF2-40B4-BE49-F238E27FC236}">
                  <a16:creationId xmlns:a16="http://schemas.microsoft.com/office/drawing/2014/main" id="{E6AF21C1-3D10-4511-B956-EC1E2B85003E}"/>
                </a:ext>
              </a:extLst>
            </p:cNvPr>
            <p:cNvSpPr txBox="1">
              <a:spLocks noChangeArrowheads="1"/>
            </p:cNvSpPr>
            <p:nvPr/>
          </p:nvSpPr>
          <p:spPr bwMode="auto">
            <a:xfrm>
              <a:off x="6158646" y="1976210"/>
              <a:ext cx="1221825" cy="369332"/>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6600"/>
                  </a:solidFill>
                  <a:effectLst/>
                  <a:uLnTx/>
                  <a:uFillTx/>
                  <a:latin typeface="Arial" charset="0"/>
                  <a:ea typeface="+mn-ea"/>
                  <a:cs typeface="Arial" charset="0"/>
                </a:rPr>
                <a:t>Orange</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7" name="Text Box 18">
              <a:extLst>
                <a:ext uri="{FF2B5EF4-FFF2-40B4-BE49-F238E27FC236}">
                  <a16:creationId xmlns:a16="http://schemas.microsoft.com/office/drawing/2014/main" id="{6657CE42-3337-4C26-98FB-B2169B44C1F9}"/>
                </a:ext>
              </a:extLst>
            </p:cNvPr>
            <p:cNvSpPr txBox="1">
              <a:spLocks noChangeArrowheads="1"/>
            </p:cNvSpPr>
            <p:nvPr/>
          </p:nvSpPr>
          <p:spPr bwMode="auto">
            <a:xfrm>
              <a:off x="1839954" y="5764579"/>
              <a:ext cx="993228" cy="369332"/>
            </a:xfrm>
            <a:prstGeom prst="rect">
              <a:avLst/>
            </a:prstGeom>
            <a:noFill/>
            <a:ln w="9525">
              <a:noFill/>
              <a:miter lim="800000"/>
              <a:headEnd/>
              <a:tailEnd/>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rial" charset="0"/>
                  <a:ea typeface="+mn-ea"/>
                  <a:cs typeface="Arial" charset="0"/>
                </a:rPr>
                <a:t>Gold</a:t>
              </a:r>
              <a:endParaRPr kumimoji="0" lang="en-US" sz="1200" b="0" i="0" u="none" strike="noStrike" kern="1200" cap="none" spc="0" normalizeH="0" baseline="0" noProof="0" dirty="0">
                <a:ln>
                  <a:noFill/>
                </a:ln>
                <a:solidFill>
                  <a:srgbClr val="FFC000"/>
                </a:solidFill>
                <a:effectLst/>
                <a:uLnTx/>
                <a:uFillTx/>
                <a:latin typeface="Arial" charset="0"/>
                <a:ea typeface="+mn-ea"/>
                <a:cs typeface="Arial" charset="0"/>
              </a:endParaRPr>
            </a:p>
          </p:txBody>
        </p:sp>
        <p:grpSp>
          <p:nvGrpSpPr>
            <p:cNvPr id="28" name="Group 27">
              <a:extLst>
                <a:ext uri="{FF2B5EF4-FFF2-40B4-BE49-F238E27FC236}">
                  <a16:creationId xmlns:a16="http://schemas.microsoft.com/office/drawing/2014/main" id="{19CEB660-457A-4FE0-8B49-82CE0F12F608}"/>
                </a:ext>
              </a:extLst>
            </p:cNvPr>
            <p:cNvGrpSpPr/>
            <p:nvPr/>
          </p:nvGrpSpPr>
          <p:grpSpPr>
            <a:xfrm>
              <a:off x="1830114" y="1364905"/>
              <a:ext cx="5029200" cy="5167699"/>
              <a:chOff x="1830983" y="1334163"/>
              <a:chExt cx="5029200" cy="5167699"/>
            </a:xfrm>
          </p:grpSpPr>
          <p:grpSp>
            <p:nvGrpSpPr>
              <p:cNvPr id="23" name="Group 22">
                <a:extLst>
                  <a:ext uri="{FF2B5EF4-FFF2-40B4-BE49-F238E27FC236}">
                    <a16:creationId xmlns:a16="http://schemas.microsoft.com/office/drawing/2014/main" id="{ADF40185-6865-46D9-B02E-1FC6B752F59C}"/>
                  </a:ext>
                </a:extLst>
              </p:cNvPr>
              <p:cNvGrpSpPr/>
              <p:nvPr/>
            </p:nvGrpSpPr>
            <p:grpSpPr>
              <a:xfrm>
                <a:off x="1830983" y="1472662"/>
                <a:ext cx="5029200" cy="5029200"/>
                <a:chOff x="1828800" y="1475076"/>
                <a:chExt cx="5029200" cy="5029200"/>
              </a:xfrm>
            </p:grpSpPr>
            <p:sp>
              <p:nvSpPr>
                <p:cNvPr id="9" name="Oval 8">
                  <a:extLst>
                    <a:ext uri="{FF2B5EF4-FFF2-40B4-BE49-F238E27FC236}">
                      <a16:creationId xmlns:a16="http://schemas.microsoft.com/office/drawing/2014/main" id="{E5A31854-8659-4625-A8CE-8079383DF5CB}"/>
                    </a:ext>
                  </a:extLst>
                </p:cNvPr>
                <p:cNvSpPr/>
                <p:nvPr/>
              </p:nvSpPr>
              <p:spPr>
                <a:xfrm>
                  <a:off x="3200400" y="2846676"/>
                  <a:ext cx="2286000" cy="2286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 name="Straight Connector 2">
                  <a:extLst>
                    <a:ext uri="{FF2B5EF4-FFF2-40B4-BE49-F238E27FC236}">
                      <a16:creationId xmlns:a16="http://schemas.microsoft.com/office/drawing/2014/main" id="{50D4A3DB-C23C-4A32-8443-8DDFBAED1E13}"/>
                    </a:ext>
                  </a:extLst>
                </p:cNvPr>
                <p:cNvCxnSpPr>
                  <a:cxnSpLocks/>
                  <a:stCxn id="2" idx="0"/>
                  <a:endCxn id="2" idx="4"/>
                </p:cNvCxnSpPr>
                <p:nvPr/>
              </p:nvCxnSpPr>
              <p:spPr>
                <a:xfrm>
                  <a:off x="4343400" y="1475076"/>
                  <a:ext cx="0" cy="50292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073B1BA-9C39-4DB7-83CE-F33AA9BDFAFD}"/>
                    </a:ext>
                  </a:extLst>
                </p:cNvPr>
                <p:cNvCxnSpPr>
                  <a:cxnSpLocks/>
                  <a:stCxn id="2" idx="2"/>
                  <a:endCxn id="2" idx="6"/>
                </p:cNvCxnSpPr>
                <p:nvPr/>
              </p:nvCxnSpPr>
              <p:spPr>
                <a:xfrm>
                  <a:off x="1828800" y="3989676"/>
                  <a:ext cx="50292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4F7CBFD4-EC0D-4B63-83B6-DFECC7E6C285}"/>
                    </a:ext>
                  </a:extLst>
                </p:cNvPr>
                <p:cNvSpPr/>
                <p:nvPr/>
              </p:nvSpPr>
              <p:spPr>
                <a:xfrm>
                  <a:off x="1828800" y="1475076"/>
                  <a:ext cx="5029200" cy="50292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FDF3B7B1-2817-4221-8313-DE1B29D31529}"/>
                    </a:ext>
                  </a:extLst>
                </p:cNvPr>
                <p:cNvSpPr/>
                <p:nvPr/>
              </p:nvSpPr>
              <p:spPr>
                <a:xfrm>
                  <a:off x="2514600" y="2160876"/>
                  <a:ext cx="3657600" cy="36576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205C466B-FBC0-4F38-B3EB-331F732DB4A7}"/>
                    </a:ext>
                  </a:extLst>
                </p:cNvPr>
                <p:cNvSpPr/>
                <p:nvPr/>
              </p:nvSpPr>
              <p:spPr>
                <a:xfrm>
                  <a:off x="3886200" y="3532476"/>
                  <a:ext cx="914400" cy="9144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1DD9CB6D-D527-47B9-8BCB-E8E8BB08A6B7}"/>
                  </a:ext>
                </a:extLst>
              </p:cNvPr>
              <p:cNvSpPr txBox="1"/>
              <p:nvPr/>
            </p:nvSpPr>
            <p:spPr>
              <a:xfrm>
                <a:off x="4184841" y="3420046"/>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10</a:t>
                </a:r>
              </a:p>
            </p:txBody>
          </p:sp>
          <p:sp>
            <p:nvSpPr>
              <p:cNvPr id="21" name="TextBox 20">
                <a:extLst>
                  <a:ext uri="{FF2B5EF4-FFF2-40B4-BE49-F238E27FC236}">
                    <a16:creationId xmlns:a16="http://schemas.microsoft.com/office/drawing/2014/main" id="{AEFA703B-A895-4634-A989-385709A8E755}"/>
                  </a:ext>
                </a:extLst>
              </p:cNvPr>
              <p:cNvSpPr txBox="1"/>
              <p:nvPr/>
            </p:nvSpPr>
            <p:spPr>
              <a:xfrm>
                <a:off x="4184841" y="2024247"/>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30</a:t>
                </a:r>
              </a:p>
            </p:txBody>
          </p:sp>
          <p:sp>
            <p:nvSpPr>
              <p:cNvPr id="22" name="TextBox 21">
                <a:extLst>
                  <a:ext uri="{FF2B5EF4-FFF2-40B4-BE49-F238E27FC236}">
                    <a16:creationId xmlns:a16="http://schemas.microsoft.com/office/drawing/2014/main" id="{331C7F81-8FCA-474B-9B51-7E9A3222F62D}"/>
                  </a:ext>
                </a:extLst>
              </p:cNvPr>
              <p:cNvSpPr txBox="1"/>
              <p:nvPr/>
            </p:nvSpPr>
            <p:spPr>
              <a:xfrm>
                <a:off x="4184841" y="1334163"/>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40</a:t>
                </a:r>
              </a:p>
            </p:txBody>
          </p:sp>
          <p:sp>
            <p:nvSpPr>
              <p:cNvPr id="19" name="TextBox 18">
                <a:extLst>
                  <a:ext uri="{FF2B5EF4-FFF2-40B4-BE49-F238E27FC236}">
                    <a16:creationId xmlns:a16="http://schemas.microsoft.com/office/drawing/2014/main" id="{BD8CAF70-2A7E-4912-AEF6-DF956D39DED2}"/>
                  </a:ext>
                </a:extLst>
              </p:cNvPr>
              <p:cNvSpPr txBox="1"/>
              <p:nvPr/>
            </p:nvSpPr>
            <p:spPr>
              <a:xfrm>
                <a:off x="4184841" y="2734246"/>
                <a:ext cx="38023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a:t>
                </a:r>
              </a:p>
            </p:txBody>
          </p:sp>
        </p:grpSp>
      </p:grpSp>
      <p:grpSp>
        <p:nvGrpSpPr>
          <p:cNvPr id="12" name="Group 11">
            <a:extLst>
              <a:ext uri="{FF2B5EF4-FFF2-40B4-BE49-F238E27FC236}">
                <a16:creationId xmlns:a16="http://schemas.microsoft.com/office/drawing/2014/main" id="{7339BB85-E371-4F00-B9AD-9DC013A6A1ED}"/>
              </a:ext>
            </a:extLst>
          </p:cNvPr>
          <p:cNvGrpSpPr/>
          <p:nvPr/>
        </p:nvGrpSpPr>
        <p:grpSpPr>
          <a:xfrm>
            <a:off x="4449464" y="2501881"/>
            <a:ext cx="3113078" cy="2649209"/>
            <a:chOff x="2925464" y="2501880"/>
            <a:chExt cx="3113078" cy="2649209"/>
          </a:xfrm>
        </p:grpSpPr>
        <p:sp>
          <p:nvSpPr>
            <p:cNvPr id="38" name="Oval 37">
              <a:extLst>
                <a:ext uri="{FF2B5EF4-FFF2-40B4-BE49-F238E27FC236}">
                  <a16:creationId xmlns:a16="http://schemas.microsoft.com/office/drawing/2014/main" id="{28EE4F00-DC03-4B27-BF8F-0E89E3E47D4F}"/>
                </a:ext>
              </a:extLst>
            </p:cNvPr>
            <p:cNvSpPr/>
            <p:nvPr/>
          </p:nvSpPr>
          <p:spPr>
            <a:xfrm>
              <a:off x="2925464" y="2636611"/>
              <a:ext cx="137160" cy="13716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Oval 34">
              <a:extLst>
                <a:ext uri="{FF2B5EF4-FFF2-40B4-BE49-F238E27FC236}">
                  <a16:creationId xmlns:a16="http://schemas.microsoft.com/office/drawing/2014/main" id="{294BA14D-4077-48F3-B6EB-248E04D0A7D7}"/>
                </a:ext>
              </a:extLst>
            </p:cNvPr>
            <p:cNvSpPr/>
            <p:nvPr/>
          </p:nvSpPr>
          <p:spPr>
            <a:xfrm>
              <a:off x="5901382" y="2501880"/>
              <a:ext cx="137160" cy="137160"/>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Oval 38">
              <a:extLst>
                <a:ext uri="{FF2B5EF4-FFF2-40B4-BE49-F238E27FC236}">
                  <a16:creationId xmlns:a16="http://schemas.microsoft.com/office/drawing/2014/main" id="{9539A26B-8441-4CA1-9B39-9C7D9789598B}"/>
                </a:ext>
              </a:extLst>
            </p:cNvPr>
            <p:cNvSpPr/>
            <p:nvPr/>
          </p:nvSpPr>
          <p:spPr>
            <a:xfrm>
              <a:off x="5337289" y="5013929"/>
              <a:ext cx="137160" cy="137160"/>
            </a:xfrm>
            <a:prstGeom prst="ellipse">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Oval 39">
              <a:extLst>
                <a:ext uri="{FF2B5EF4-FFF2-40B4-BE49-F238E27FC236}">
                  <a16:creationId xmlns:a16="http://schemas.microsoft.com/office/drawing/2014/main" id="{2CE2D2B9-1C29-4A4D-A1EA-BB24DCC2C1C5}"/>
                </a:ext>
              </a:extLst>
            </p:cNvPr>
            <p:cNvSpPr/>
            <p:nvPr/>
          </p:nvSpPr>
          <p:spPr>
            <a:xfrm>
              <a:off x="3981137" y="4167481"/>
              <a:ext cx="137160" cy="137160"/>
            </a:xfrm>
            <a:prstGeom prst="ellipse">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7" name="Straight Connector 36">
              <a:extLst>
                <a:ext uri="{FF2B5EF4-FFF2-40B4-BE49-F238E27FC236}">
                  <a16:creationId xmlns:a16="http://schemas.microsoft.com/office/drawing/2014/main" id="{E7154401-6721-440B-BAFD-2C2097520F9B}"/>
                </a:ext>
              </a:extLst>
            </p:cNvPr>
            <p:cNvCxnSpPr>
              <a:cxnSpLocks/>
              <a:stCxn id="38" idx="6"/>
              <a:endCxn id="35" idx="2"/>
            </p:cNvCxnSpPr>
            <p:nvPr/>
          </p:nvCxnSpPr>
          <p:spPr>
            <a:xfrm flipV="1">
              <a:off x="3062624" y="2570460"/>
              <a:ext cx="2838758" cy="134731"/>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7B68720A-3A15-4EE8-BF8F-264DE801FB02}"/>
                </a:ext>
              </a:extLst>
            </p:cNvPr>
            <p:cNvCxnSpPr>
              <a:cxnSpLocks/>
              <a:stCxn id="38" idx="4"/>
              <a:endCxn id="40" idx="1"/>
            </p:cNvCxnSpPr>
            <p:nvPr/>
          </p:nvCxnSpPr>
          <p:spPr>
            <a:xfrm>
              <a:off x="2994044" y="2773771"/>
              <a:ext cx="1007180" cy="1413797"/>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8FCB14AA-7C9E-481D-838E-45FDAB4A0902}"/>
                </a:ext>
              </a:extLst>
            </p:cNvPr>
            <p:cNvCxnSpPr>
              <a:cxnSpLocks/>
              <a:stCxn id="40" idx="5"/>
              <a:endCxn id="39" idx="2"/>
            </p:cNvCxnSpPr>
            <p:nvPr/>
          </p:nvCxnSpPr>
          <p:spPr>
            <a:xfrm>
              <a:off x="4098210" y="4284554"/>
              <a:ext cx="1239079" cy="797955"/>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A2F859E1-3373-4D36-997A-FB0D2628DD03}"/>
                </a:ext>
              </a:extLst>
            </p:cNvPr>
            <p:cNvCxnSpPr>
              <a:cxnSpLocks/>
              <a:stCxn id="35" idx="4"/>
              <a:endCxn id="39" idx="0"/>
            </p:cNvCxnSpPr>
            <p:nvPr/>
          </p:nvCxnSpPr>
          <p:spPr>
            <a:xfrm flipH="1">
              <a:off x="5405869" y="2639040"/>
              <a:ext cx="564093" cy="2374889"/>
            </a:xfrm>
            <a:prstGeom prst="line">
              <a:avLst/>
            </a:prstGeom>
          </p:spPr>
          <p:style>
            <a:lnRef idx="2">
              <a:schemeClr val="dk1"/>
            </a:lnRef>
            <a:fillRef idx="0">
              <a:schemeClr val="dk1"/>
            </a:fillRef>
            <a:effectRef idx="1">
              <a:schemeClr val="dk1"/>
            </a:effectRef>
            <a:fontRef idx="minor">
              <a:schemeClr val="tx1"/>
            </a:fontRef>
          </p:style>
        </p:cxnSp>
      </p:grpSp>
      <p:sp>
        <p:nvSpPr>
          <p:cNvPr id="56" name="Oval 55">
            <a:extLst>
              <a:ext uri="{FF2B5EF4-FFF2-40B4-BE49-F238E27FC236}">
                <a16:creationId xmlns:a16="http://schemas.microsoft.com/office/drawing/2014/main" id="{1E8477CD-CF03-40F9-8F1A-75C2E3CFDB19}"/>
              </a:ext>
            </a:extLst>
          </p:cNvPr>
          <p:cNvSpPr/>
          <p:nvPr/>
        </p:nvSpPr>
        <p:spPr>
          <a:xfrm>
            <a:off x="6492306" y="3263624"/>
            <a:ext cx="137160" cy="137160"/>
          </a:xfrm>
          <a:prstGeom prst="ellipse">
            <a:avLst/>
          </a:prstGeom>
          <a:solidFill>
            <a:schemeClr val="accent6">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Oval 56">
            <a:extLst>
              <a:ext uri="{FF2B5EF4-FFF2-40B4-BE49-F238E27FC236}">
                <a16:creationId xmlns:a16="http://schemas.microsoft.com/office/drawing/2014/main" id="{87C18345-2826-446D-96DC-60B6EE6CAF7F}"/>
              </a:ext>
            </a:extLst>
          </p:cNvPr>
          <p:cNvSpPr/>
          <p:nvPr/>
        </p:nvSpPr>
        <p:spPr>
          <a:xfrm>
            <a:off x="5389136" y="3561122"/>
            <a:ext cx="137160" cy="137160"/>
          </a:xfrm>
          <a:prstGeom prst="ellipse">
            <a:avLst/>
          </a:prstGeom>
          <a:solidFill>
            <a:schemeClr val="accent3">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Oval 57">
            <a:extLst>
              <a:ext uri="{FF2B5EF4-FFF2-40B4-BE49-F238E27FC236}">
                <a16:creationId xmlns:a16="http://schemas.microsoft.com/office/drawing/2014/main" id="{F19CBC4E-BE87-4A06-9916-F992F739FD22}"/>
              </a:ext>
            </a:extLst>
          </p:cNvPr>
          <p:cNvSpPr/>
          <p:nvPr/>
        </p:nvSpPr>
        <p:spPr>
          <a:xfrm>
            <a:off x="7316694" y="5420303"/>
            <a:ext cx="137160" cy="137160"/>
          </a:xfrm>
          <a:prstGeom prst="ellipse">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9" name="Oval 58">
            <a:extLst>
              <a:ext uri="{FF2B5EF4-FFF2-40B4-BE49-F238E27FC236}">
                <a16:creationId xmlns:a16="http://schemas.microsoft.com/office/drawing/2014/main" id="{61136EE2-E16F-4C6E-9D13-0EA1932BCF22}"/>
              </a:ext>
            </a:extLst>
          </p:cNvPr>
          <p:cNvSpPr/>
          <p:nvPr/>
        </p:nvSpPr>
        <p:spPr>
          <a:xfrm>
            <a:off x="4174887" y="5452342"/>
            <a:ext cx="137160" cy="13716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0" name="Straight Connector 59">
            <a:extLst>
              <a:ext uri="{FF2B5EF4-FFF2-40B4-BE49-F238E27FC236}">
                <a16:creationId xmlns:a16="http://schemas.microsoft.com/office/drawing/2014/main" id="{425FA829-0FB3-49F7-A432-372FC42E90AB}"/>
              </a:ext>
            </a:extLst>
          </p:cNvPr>
          <p:cNvCxnSpPr>
            <a:cxnSpLocks/>
            <a:stCxn id="57" idx="6"/>
            <a:endCxn id="56" idx="2"/>
          </p:cNvCxnSpPr>
          <p:nvPr/>
        </p:nvCxnSpPr>
        <p:spPr>
          <a:xfrm flipV="1">
            <a:off x="5526296" y="3332204"/>
            <a:ext cx="966010" cy="297498"/>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61" name="Straight Connector 60">
            <a:extLst>
              <a:ext uri="{FF2B5EF4-FFF2-40B4-BE49-F238E27FC236}">
                <a16:creationId xmlns:a16="http://schemas.microsoft.com/office/drawing/2014/main" id="{83DB743B-B338-40BF-B279-D4A6D2815A7D}"/>
              </a:ext>
            </a:extLst>
          </p:cNvPr>
          <p:cNvCxnSpPr>
            <a:cxnSpLocks/>
            <a:stCxn id="57" idx="4"/>
            <a:endCxn id="59" idx="1"/>
          </p:cNvCxnSpPr>
          <p:nvPr/>
        </p:nvCxnSpPr>
        <p:spPr>
          <a:xfrm flipH="1">
            <a:off x="4194974" y="3698283"/>
            <a:ext cx="1262742" cy="1774147"/>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62" name="Straight Connector 61">
            <a:extLst>
              <a:ext uri="{FF2B5EF4-FFF2-40B4-BE49-F238E27FC236}">
                <a16:creationId xmlns:a16="http://schemas.microsoft.com/office/drawing/2014/main" id="{01C705DE-25DC-41F1-95D6-B6E4D505251C}"/>
              </a:ext>
            </a:extLst>
          </p:cNvPr>
          <p:cNvCxnSpPr>
            <a:cxnSpLocks/>
            <a:stCxn id="59" idx="5"/>
            <a:endCxn id="58" idx="2"/>
          </p:cNvCxnSpPr>
          <p:nvPr/>
        </p:nvCxnSpPr>
        <p:spPr>
          <a:xfrm flipV="1">
            <a:off x="4291960" y="5488883"/>
            <a:ext cx="3024734" cy="80532"/>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B61D7687-8AF8-4F65-AF90-BA3DD6C8A197}"/>
              </a:ext>
            </a:extLst>
          </p:cNvPr>
          <p:cNvCxnSpPr>
            <a:cxnSpLocks/>
            <a:stCxn id="56" idx="4"/>
            <a:endCxn id="58" idx="0"/>
          </p:cNvCxnSpPr>
          <p:nvPr/>
        </p:nvCxnSpPr>
        <p:spPr>
          <a:xfrm>
            <a:off x="6560886" y="3400785"/>
            <a:ext cx="824388" cy="2019519"/>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sp>
        <p:nvSpPr>
          <p:cNvPr id="41" name="Oval 40">
            <a:extLst>
              <a:ext uri="{FF2B5EF4-FFF2-40B4-BE49-F238E27FC236}">
                <a16:creationId xmlns:a16="http://schemas.microsoft.com/office/drawing/2014/main" id="{A82FFF68-C43A-4474-B679-51B9D81774E3}"/>
              </a:ext>
            </a:extLst>
          </p:cNvPr>
          <p:cNvSpPr/>
          <p:nvPr/>
        </p:nvSpPr>
        <p:spPr>
          <a:xfrm rot="2624215">
            <a:off x="3945930" y="1902438"/>
            <a:ext cx="3969806" cy="4417076"/>
          </a:xfrm>
          <a:prstGeom prst="ellipse">
            <a:avLst/>
          </a:prstGeom>
          <a:solidFill>
            <a:srgbClr val="4F81BD">
              <a:alpha val="6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4" name="Picture 43">
            <a:extLst>
              <a:ext uri="{FF2B5EF4-FFF2-40B4-BE49-F238E27FC236}">
                <a16:creationId xmlns:a16="http://schemas.microsoft.com/office/drawing/2014/main" id="{92CB624D-CE18-4E5E-837C-C872581807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5103" y="3998192"/>
            <a:ext cx="985696" cy="990600"/>
          </a:xfrm>
          <a:prstGeom prst="rect">
            <a:avLst/>
          </a:prstGeom>
        </p:spPr>
      </p:pic>
      <p:sp>
        <p:nvSpPr>
          <p:cNvPr id="4" name="Slide Number Placeholder 3">
            <a:extLst>
              <a:ext uri="{FF2B5EF4-FFF2-40B4-BE49-F238E27FC236}">
                <a16:creationId xmlns:a16="http://schemas.microsoft.com/office/drawing/2014/main" id="{9DFCEF37-47B5-6D46-BF1D-5B3C5DB36722}"/>
              </a:ext>
            </a:extLst>
          </p:cNvPr>
          <p:cNvSpPr>
            <a:spLocks noGrp="1"/>
          </p:cNvSpPr>
          <p:nvPr>
            <p:ph type="sldNum" sz="quarter" idx="7"/>
          </p:nvPr>
        </p:nvSpPr>
        <p:spPr>
          <a:xfrm>
            <a:off x="89306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582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 presetClass="entr" presetSubtype="0" fill="hold" nodeType="afterEffect">
                                  <p:stCondLst>
                                    <p:cond delay="250"/>
                                  </p:stCondLst>
                                  <p:childTnLst>
                                    <p:set>
                                      <p:cBhvr>
                                        <p:cTn id="10" dur="1" fill="hold">
                                          <p:stCondLst>
                                            <p:cond delay="499"/>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3933-43D8-41C5-9211-B1E7C4160159}"/>
              </a:ext>
            </a:extLst>
          </p:cNvPr>
          <p:cNvSpPr>
            <a:spLocks noGrp="1"/>
          </p:cNvSpPr>
          <p:nvPr>
            <p:ph type="title"/>
          </p:nvPr>
        </p:nvSpPr>
        <p:spPr>
          <a:xfrm>
            <a:off x="877182" y="-54006"/>
            <a:ext cx="10437634" cy="677108"/>
          </a:xfrm>
        </p:spPr>
        <p:txBody>
          <a:bodyPr/>
          <a:lstStyle/>
          <a:p>
            <a:r>
              <a:rPr lang="en-US" b="1" dirty="0"/>
              <a:t>Maturity Continuum</a:t>
            </a:r>
          </a:p>
        </p:txBody>
      </p:sp>
      <p:grpSp>
        <p:nvGrpSpPr>
          <p:cNvPr id="11" name="Group 10">
            <a:extLst>
              <a:ext uri="{FF2B5EF4-FFF2-40B4-BE49-F238E27FC236}">
                <a16:creationId xmlns:a16="http://schemas.microsoft.com/office/drawing/2014/main" id="{1507D6BA-1067-4744-B210-567C8087CF7F}"/>
              </a:ext>
            </a:extLst>
          </p:cNvPr>
          <p:cNvGrpSpPr/>
          <p:nvPr/>
        </p:nvGrpSpPr>
        <p:grpSpPr>
          <a:xfrm>
            <a:off x="5829300" y="1676400"/>
            <a:ext cx="533400" cy="4588476"/>
            <a:chOff x="4305300" y="1676400"/>
            <a:chExt cx="533400" cy="4588476"/>
          </a:xfrm>
        </p:grpSpPr>
        <p:cxnSp>
          <p:nvCxnSpPr>
            <p:cNvPr id="5" name="Straight Connector 4">
              <a:extLst>
                <a:ext uri="{FF2B5EF4-FFF2-40B4-BE49-F238E27FC236}">
                  <a16:creationId xmlns:a16="http://schemas.microsoft.com/office/drawing/2014/main" id="{FF46CF30-91B0-478B-8E1D-7F5EACE7C7CB}"/>
                </a:ext>
              </a:extLst>
            </p:cNvPr>
            <p:cNvCxnSpPr/>
            <p:nvPr/>
          </p:nvCxnSpPr>
          <p:spPr>
            <a:xfrm>
              <a:off x="4572000" y="1676400"/>
              <a:ext cx="0" cy="4572000"/>
            </a:xfrm>
            <a:prstGeom prst="line">
              <a:avLst/>
            </a:prstGeom>
            <a:ln w="63500"/>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5548FAC7-F100-4911-B1D9-33AA1AF67FEC}"/>
                </a:ext>
              </a:extLst>
            </p:cNvPr>
            <p:cNvCxnSpPr>
              <a:cxnSpLocks/>
            </p:cNvCxnSpPr>
            <p:nvPr/>
          </p:nvCxnSpPr>
          <p:spPr>
            <a:xfrm>
              <a:off x="4305300" y="6264876"/>
              <a:ext cx="533400" cy="0"/>
            </a:xfrm>
            <a:prstGeom prst="line">
              <a:avLst/>
            </a:prstGeom>
            <a:ln w="63500"/>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FB00F9DB-6730-4765-9C7E-97771D736621}"/>
                </a:ext>
              </a:extLst>
            </p:cNvPr>
            <p:cNvCxnSpPr>
              <a:cxnSpLocks/>
            </p:cNvCxnSpPr>
            <p:nvPr/>
          </p:nvCxnSpPr>
          <p:spPr>
            <a:xfrm>
              <a:off x="4305300" y="1676400"/>
              <a:ext cx="533400" cy="0"/>
            </a:xfrm>
            <a:prstGeom prst="line">
              <a:avLst/>
            </a:prstGeom>
            <a:ln w="63500"/>
          </p:spPr>
          <p:style>
            <a:lnRef idx="2">
              <a:schemeClr val="dk1"/>
            </a:lnRef>
            <a:fillRef idx="0">
              <a:schemeClr val="dk1"/>
            </a:fillRef>
            <a:effectRef idx="1">
              <a:schemeClr val="dk1"/>
            </a:effectRef>
            <a:fontRef idx="minor">
              <a:schemeClr val="tx1"/>
            </a:fontRef>
          </p:style>
        </p:cxnSp>
      </p:grpSp>
      <p:sp>
        <p:nvSpPr>
          <p:cNvPr id="12" name="Google Shape;236;p24">
            <a:extLst>
              <a:ext uri="{FF2B5EF4-FFF2-40B4-BE49-F238E27FC236}">
                <a16:creationId xmlns:a16="http://schemas.microsoft.com/office/drawing/2014/main" id="{F1021A89-9D9F-40B7-87BF-2F6919070A36}"/>
              </a:ext>
            </a:extLst>
          </p:cNvPr>
          <p:cNvSpPr txBox="1"/>
          <p:nvPr/>
        </p:nvSpPr>
        <p:spPr>
          <a:xfrm>
            <a:off x="4419608" y="5791200"/>
            <a:ext cx="1409693" cy="914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black"/>
                </a:solidFill>
                <a:effectLst/>
                <a:uLnTx/>
                <a:uFillTx/>
                <a:latin typeface="Calibri"/>
                <a:ea typeface="+mn-ea"/>
                <a:cs typeface="+mn-cs"/>
              </a:rPr>
              <a:t>Self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Calibri"/>
                <a:ea typeface="+mn-ea"/>
                <a:cs typeface="+mn-cs"/>
              </a:rPr>
              <a:t>Pride</a:t>
            </a:r>
          </a:p>
        </p:txBody>
      </p:sp>
      <p:sp>
        <p:nvSpPr>
          <p:cNvPr id="13" name="Google Shape;237;p24">
            <a:extLst>
              <a:ext uri="{FF2B5EF4-FFF2-40B4-BE49-F238E27FC236}">
                <a16:creationId xmlns:a16="http://schemas.microsoft.com/office/drawing/2014/main" id="{DE85245F-49ED-4D76-BB88-CE3B5DF2B61F}"/>
              </a:ext>
            </a:extLst>
          </p:cNvPr>
          <p:cNvSpPr txBox="1"/>
          <p:nvPr/>
        </p:nvSpPr>
        <p:spPr>
          <a:xfrm>
            <a:off x="6553200" y="1353473"/>
            <a:ext cx="2133600" cy="3990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black"/>
                </a:solidFill>
                <a:effectLst/>
                <a:uLnTx/>
                <a:uFillTx/>
                <a:latin typeface="Calibri"/>
                <a:ea typeface="+mn-ea"/>
                <a:cs typeface="+mn-cs"/>
              </a:rPr>
              <a:t>High Maturity</a:t>
            </a:r>
            <a:endParaRPr kumimoji="0"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Google Shape;236;p24">
            <a:extLst>
              <a:ext uri="{FF2B5EF4-FFF2-40B4-BE49-F238E27FC236}">
                <a16:creationId xmlns:a16="http://schemas.microsoft.com/office/drawing/2014/main" id="{EDB21D92-5B69-4110-B555-04B97BAF6AE1}"/>
              </a:ext>
            </a:extLst>
          </p:cNvPr>
          <p:cNvSpPr txBox="1"/>
          <p:nvPr/>
        </p:nvSpPr>
        <p:spPr>
          <a:xfrm>
            <a:off x="4419608" y="1219203"/>
            <a:ext cx="1409695" cy="914395"/>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black"/>
                </a:solidFill>
                <a:effectLst/>
                <a:uLnTx/>
                <a:uFillTx/>
                <a:latin typeface="Calibri"/>
                <a:ea typeface="+mn-ea"/>
                <a:cs typeface="+mn-cs"/>
              </a:rPr>
              <a:t>Others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Calibri"/>
                <a:ea typeface="+mn-ea"/>
                <a:cs typeface="+mn-cs"/>
              </a:rPr>
              <a:t>Humility</a:t>
            </a:r>
            <a:endParaRPr kumimoji="0"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Google Shape;237;p24">
            <a:extLst>
              <a:ext uri="{FF2B5EF4-FFF2-40B4-BE49-F238E27FC236}">
                <a16:creationId xmlns:a16="http://schemas.microsoft.com/office/drawing/2014/main" id="{D07F8FF4-FB6C-4B2F-A461-380E2C6D1761}"/>
              </a:ext>
            </a:extLst>
          </p:cNvPr>
          <p:cNvSpPr txBox="1"/>
          <p:nvPr/>
        </p:nvSpPr>
        <p:spPr>
          <a:xfrm>
            <a:off x="6553200" y="5980650"/>
            <a:ext cx="2133600" cy="3990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black"/>
                </a:solidFill>
                <a:effectLst/>
                <a:uLnTx/>
                <a:uFillTx/>
                <a:latin typeface="Calibri"/>
                <a:ea typeface="+mn-ea"/>
                <a:cs typeface="+mn-cs"/>
              </a:rPr>
              <a:t>Low Maturity</a:t>
            </a:r>
            <a:endParaRPr kumimoji="0"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A0A3BCEB-5EC7-1C47-9BC3-40D2E788EDAB}"/>
              </a:ext>
            </a:extLst>
          </p:cNvPr>
          <p:cNvSpPr>
            <a:spLocks noGrp="1"/>
          </p:cNvSpPr>
          <p:nvPr>
            <p:ph type="sldNum" sz="quarter" idx="7"/>
          </p:nvPr>
        </p:nvSpPr>
        <p:spPr>
          <a:xfrm>
            <a:off x="8930640" y="61722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4222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3933-43D8-41C5-9211-B1E7C4160159}"/>
              </a:ext>
            </a:extLst>
          </p:cNvPr>
          <p:cNvSpPr>
            <a:spLocks noGrp="1"/>
          </p:cNvSpPr>
          <p:nvPr>
            <p:ph type="title"/>
          </p:nvPr>
        </p:nvSpPr>
        <p:spPr>
          <a:xfrm>
            <a:off x="877182" y="-54006"/>
            <a:ext cx="10437634" cy="677108"/>
          </a:xfrm>
        </p:spPr>
        <p:txBody>
          <a:bodyPr/>
          <a:lstStyle/>
          <a:p>
            <a:r>
              <a:rPr lang="en-US" b="1" dirty="0"/>
              <a:t>Maturity Continuum</a:t>
            </a:r>
          </a:p>
        </p:txBody>
      </p:sp>
      <p:grpSp>
        <p:nvGrpSpPr>
          <p:cNvPr id="11" name="Group 10">
            <a:extLst>
              <a:ext uri="{FF2B5EF4-FFF2-40B4-BE49-F238E27FC236}">
                <a16:creationId xmlns:a16="http://schemas.microsoft.com/office/drawing/2014/main" id="{1507D6BA-1067-4744-B210-567C8087CF7F}"/>
              </a:ext>
            </a:extLst>
          </p:cNvPr>
          <p:cNvGrpSpPr/>
          <p:nvPr/>
        </p:nvGrpSpPr>
        <p:grpSpPr>
          <a:xfrm>
            <a:off x="5829300" y="1676400"/>
            <a:ext cx="533400" cy="4588476"/>
            <a:chOff x="4305300" y="1676400"/>
            <a:chExt cx="533400" cy="4588476"/>
          </a:xfrm>
        </p:grpSpPr>
        <p:cxnSp>
          <p:nvCxnSpPr>
            <p:cNvPr id="5" name="Straight Connector 4">
              <a:extLst>
                <a:ext uri="{FF2B5EF4-FFF2-40B4-BE49-F238E27FC236}">
                  <a16:creationId xmlns:a16="http://schemas.microsoft.com/office/drawing/2014/main" id="{FF46CF30-91B0-478B-8E1D-7F5EACE7C7CB}"/>
                </a:ext>
              </a:extLst>
            </p:cNvPr>
            <p:cNvCxnSpPr/>
            <p:nvPr/>
          </p:nvCxnSpPr>
          <p:spPr>
            <a:xfrm>
              <a:off x="4572000" y="1676400"/>
              <a:ext cx="0" cy="4572000"/>
            </a:xfrm>
            <a:prstGeom prst="line">
              <a:avLst/>
            </a:prstGeom>
            <a:ln w="63500"/>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5548FAC7-F100-4911-B1D9-33AA1AF67FEC}"/>
                </a:ext>
              </a:extLst>
            </p:cNvPr>
            <p:cNvCxnSpPr>
              <a:cxnSpLocks/>
            </p:cNvCxnSpPr>
            <p:nvPr/>
          </p:nvCxnSpPr>
          <p:spPr>
            <a:xfrm>
              <a:off x="4305300" y="6264876"/>
              <a:ext cx="533400" cy="0"/>
            </a:xfrm>
            <a:prstGeom prst="line">
              <a:avLst/>
            </a:prstGeom>
            <a:ln w="63500"/>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FB00F9DB-6730-4765-9C7E-97771D736621}"/>
                </a:ext>
              </a:extLst>
            </p:cNvPr>
            <p:cNvCxnSpPr>
              <a:cxnSpLocks/>
            </p:cNvCxnSpPr>
            <p:nvPr/>
          </p:nvCxnSpPr>
          <p:spPr>
            <a:xfrm>
              <a:off x="4305300" y="1676400"/>
              <a:ext cx="533400" cy="0"/>
            </a:xfrm>
            <a:prstGeom prst="line">
              <a:avLst/>
            </a:prstGeom>
            <a:ln w="63500"/>
          </p:spPr>
          <p:style>
            <a:lnRef idx="2">
              <a:schemeClr val="dk1"/>
            </a:lnRef>
            <a:fillRef idx="0">
              <a:schemeClr val="dk1"/>
            </a:fillRef>
            <a:effectRef idx="1">
              <a:schemeClr val="dk1"/>
            </a:effectRef>
            <a:fontRef idx="minor">
              <a:schemeClr val="tx1"/>
            </a:fontRef>
          </p:style>
        </p:cxnSp>
      </p:grpSp>
      <p:sp>
        <p:nvSpPr>
          <p:cNvPr id="12" name="Google Shape;236;p24">
            <a:extLst>
              <a:ext uri="{FF2B5EF4-FFF2-40B4-BE49-F238E27FC236}">
                <a16:creationId xmlns:a16="http://schemas.microsoft.com/office/drawing/2014/main" id="{F1021A89-9D9F-40B7-87BF-2F6919070A36}"/>
              </a:ext>
            </a:extLst>
          </p:cNvPr>
          <p:cNvSpPr txBox="1"/>
          <p:nvPr/>
        </p:nvSpPr>
        <p:spPr>
          <a:xfrm>
            <a:off x="4419608" y="5791200"/>
            <a:ext cx="1409693" cy="914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black"/>
                </a:solidFill>
                <a:effectLst/>
                <a:uLnTx/>
                <a:uFillTx/>
                <a:latin typeface="Calibri"/>
                <a:ea typeface="+mn-ea"/>
                <a:cs typeface="+mn-cs"/>
              </a:rPr>
              <a:t>Self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Calibri"/>
                <a:ea typeface="+mn-ea"/>
                <a:cs typeface="+mn-cs"/>
              </a:rPr>
              <a:t>Pride</a:t>
            </a:r>
          </a:p>
        </p:txBody>
      </p:sp>
      <p:sp>
        <p:nvSpPr>
          <p:cNvPr id="13" name="Google Shape;237;p24">
            <a:extLst>
              <a:ext uri="{FF2B5EF4-FFF2-40B4-BE49-F238E27FC236}">
                <a16:creationId xmlns:a16="http://schemas.microsoft.com/office/drawing/2014/main" id="{DE85245F-49ED-4D76-BB88-CE3B5DF2B61F}"/>
              </a:ext>
            </a:extLst>
          </p:cNvPr>
          <p:cNvSpPr txBox="1"/>
          <p:nvPr/>
        </p:nvSpPr>
        <p:spPr>
          <a:xfrm>
            <a:off x="6553200" y="1353473"/>
            <a:ext cx="2133600" cy="3990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black"/>
                </a:solidFill>
                <a:effectLst/>
                <a:uLnTx/>
                <a:uFillTx/>
                <a:latin typeface="Calibri"/>
                <a:ea typeface="+mn-ea"/>
                <a:cs typeface="+mn-cs"/>
              </a:rPr>
              <a:t>High Maturity</a:t>
            </a:r>
            <a:endParaRPr kumimoji="0"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Google Shape;236;p24">
            <a:extLst>
              <a:ext uri="{FF2B5EF4-FFF2-40B4-BE49-F238E27FC236}">
                <a16:creationId xmlns:a16="http://schemas.microsoft.com/office/drawing/2014/main" id="{EDB21D92-5B69-4110-B555-04B97BAF6AE1}"/>
              </a:ext>
            </a:extLst>
          </p:cNvPr>
          <p:cNvSpPr txBox="1"/>
          <p:nvPr/>
        </p:nvSpPr>
        <p:spPr>
          <a:xfrm>
            <a:off x="4419608" y="1219203"/>
            <a:ext cx="1409695" cy="914395"/>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black"/>
                </a:solidFill>
                <a:effectLst/>
                <a:uLnTx/>
                <a:uFillTx/>
                <a:latin typeface="Calibri"/>
                <a:ea typeface="+mn-ea"/>
                <a:cs typeface="+mn-cs"/>
              </a:rPr>
              <a:t>Others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Calibri"/>
                <a:ea typeface="+mn-ea"/>
                <a:cs typeface="+mn-cs"/>
              </a:rPr>
              <a:t>Humility</a:t>
            </a:r>
          </a:p>
        </p:txBody>
      </p:sp>
      <p:sp>
        <p:nvSpPr>
          <p:cNvPr id="15" name="Google Shape;237;p24">
            <a:extLst>
              <a:ext uri="{FF2B5EF4-FFF2-40B4-BE49-F238E27FC236}">
                <a16:creationId xmlns:a16="http://schemas.microsoft.com/office/drawing/2014/main" id="{D07F8FF4-FB6C-4B2F-A461-380E2C6D1761}"/>
              </a:ext>
            </a:extLst>
          </p:cNvPr>
          <p:cNvSpPr txBox="1"/>
          <p:nvPr/>
        </p:nvSpPr>
        <p:spPr>
          <a:xfrm>
            <a:off x="6553200" y="5980650"/>
            <a:ext cx="2133600" cy="3990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black"/>
                </a:solidFill>
                <a:effectLst/>
                <a:uLnTx/>
                <a:uFillTx/>
                <a:latin typeface="Calibri"/>
                <a:ea typeface="+mn-ea"/>
                <a:cs typeface="+mn-cs"/>
              </a:rPr>
              <a:t>Low Maturity</a:t>
            </a:r>
            <a:endParaRPr kumimoji="0"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D24AF486-CC01-2241-90BF-979E74483B66}"/>
              </a:ext>
            </a:extLst>
          </p:cNvPr>
          <p:cNvSpPr>
            <a:spLocks noGrp="1"/>
          </p:cNvSpPr>
          <p:nvPr>
            <p:ph type="sldNum" sz="quarter" idx="7"/>
          </p:nvPr>
        </p:nvSpPr>
        <p:spPr>
          <a:xfrm>
            <a:off x="89306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277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11"/>
                                        </p:tgtEl>
                                        <p:attrNameLst>
                                          <p:attrName>r</p:attrName>
                                        </p:attrNameLst>
                                      </p:cBhvr>
                                    </p:animRot>
                                  </p:childTnLst>
                                </p:cTn>
                              </p:par>
                              <p:par>
                                <p:cTn id="7" presetID="42" presetClass="path" presetSubtype="0" accel="50000" decel="50000" fill="hold" grpId="0" nodeType="withEffect">
                                  <p:stCondLst>
                                    <p:cond delay="0"/>
                                  </p:stCondLst>
                                  <p:childTnLst>
                                    <p:animMotion origin="layout" path="M 5.55112E-17 -4.44444E-6 L 0.48125 0.38079 " pathEditMode="relative" rAng="0" ptsTypes="AA">
                                      <p:cBhvr>
                                        <p:cTn id="8" dur="2000" fill="hold"/>
                                        <p:tgtEl>
                                          <p:spTgt spid="14"/>
                                        </p:tgtEl>
                                        <p:attrNameLst>
                                          <p:attrName>ppt_x</p:attrName>
                                          <p:attrName>ppt_y</p:attrName>
                                        </p:attrNameLst>
                                      </p:cBhvr>
                                      <p:rCtr x="24062" y="19028"/>
                                    </p:animMotion>
                                  </p:childTnLst>
                                </p:cTn>
                              </p:par>
                              <p:par>
                                <p:cTn id="9" presetID="42" presetClass="path" presetSubtype="0" accel="50000" decel="50000" fill="hold" grpId="0" nodeType="withEffect">
                                  <p:stCondLst>
                                    <p:cond delay="0"/>
                                  </p:stCondLst>
                                  <p:childTnLst>
                                    <p:animMotion origin="layout" path="M 5.55112E-17 -1.11111E-6 L -0.27083 -0.28889 " pathEditMode="relative" rAng="0" ptsTypes="AA">
                                      <p:cBhvr>
                                        <p:cTn id="10" dur="2000" fill="hold"/>
                                        <p:tgtEl>
                                          <p:spTgt spid="12"/>
                                        </p:tgtEl>
                                        <p:attrNameLst>
                                          <p:attrName>ppt_x</p:attrName>
                                          <p:attrName>ppt_y</p:attrName>
                                        </p:attrNameLst>
                                      </p:cBhvr>
                                      <p:rCtr x="-13542" y="-14444"/>
                                    </p:animMotion>
                                  </p:childTnLst>
                                </p:cTn>
                              </p:par>
                              <p:par>
                                <p:cTn id="11" presetID="42" presetClass="path" presetSubtype="0" accel="50000" decel="50000" fill="hold" grpId="0" nodeType="withEffect">
                                  <p:stCondLst>
                                    <p:cond delay="0"/>
                                  </p:stCondLst>
                                  <p:childTnLst>
                                    <p:animMotion origin="layout" path="M 3.33333E-6 1.11111E-6 L 0.20833 0.28472 " pathEditMode="relative" rAng="0" ptsTypes="AA">
                                      <p:cBhvr>
                                        <p:cTn id="12" dur="2000" fill="hold"/>
                                        <p:tgtEl>
                                          <p:spTgt spid="13"/>
                                        </p:tgtEl>
                                        <p:attrNameLst>
                                          <p:attrName>ppt_x</p:attrName>
                                          <p:attrName>ppt_y</p:attrName>
                                        </p:attrNameLst>
                                      </p:cBhvr>
                                      <p:rCtr x="10417" y="14236"/>
                                    </p:animMotion>
                                  </p:childTnLst>
                                </p:cTn>
                              </p:par>
                              <p:par>
                                <p:cTn id="13" presetID="42" presetClass="path" presetSubtype="0" accel="50000" decel="50000" fill="hold" grpId="0" nodeType="withEffect">
                                  <p:stCondLst>
                                    <p:cond delay="0"/>
                                  </p:stCondLst>
                                  <p:childTnLst>
                                    <p:animMotion origin="layout" path="M 3.33333E-6 2.59259E-6 L -0.54167 -0.39144 " pathEditMode="relative" rAng="0" ptsTypes="AA">
                                      <p:cBhvr>
                                        <p:cTn id="14" dur="2000" fill="hold"/>
                                        <p:tgtEl>
                                          <p:spTgt spid="15"/>
                                        </p:tgtEl>
                                        <p:attrNameLst>
                                          <p:attrName>ppt_x</p:attrName>
                                          <p:attrName>ppt_y</p:attrName>
                                        </p:attrNameLst>
                                      </p:cBhvr>
                                      <p:rCtr x="-27083" y="-19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1-12 at 9.52.25 PM.png">
            <a:extLst>
              <a:ext uri="{FF2B5EF4-FFF2-40B4-BE49-F238E27FC236}">
                <a16:creationId xmlns:a16="http://schemas.microsoft.com/office/drawing/2014/main" id="{559A3F6A-F855-4B72-B63B-AB2946F31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530" y="533400"/>
            <a:ext cx="7824940" cy="5562600"/>
          </a:xfrm>
          <a:prstGeom prst="rect">
            <a:avLst/>
          </a:prstGeom>
          <a:ln>
            <a:noFill/>
          </a:ln>
          <a:effectLst>
            <a:softEdge rad="112500"/>
          </a:effectLst>
        </p:spPr>
      </p:pic>
      <p:sp>
        <p:nvSpPr>
          <p:cNvPr id="2" name="Oval 1">
            <a:extLst>
              <a:ext uri="{FF2B5EF4-FFF2-40B4-BE49-F238E27FC236}">
                <a16:creationId xmlns:a16="http://schemas.microsoft.com/office/drawing/2014/main" id="{36BACB33-88E8-4E96-ACE2-0B6CDCE8D543}"/>
              </a:ext>
            </a:extLst>
          </p:cNvPr>
          <p:cNvSpPr/>
          <p:nvPr/>
        </p:nvSpPr>
        <p:spPr>
          <a:xfrm>
            <a:off x="7543800" y="1371600"/>
            <a:ext cx="2667000" cy="1066800"/>
          </a:xfrm>
          <a:prstGeom prst="ellipse">
            <a:avLst/>
          </a:prstGeom>
          <a:noFill/>
          <a:ln w="3492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52207A9E-2B5E-49E5-8BE4-9980D93A7FA0}"/>
              </a:ext>
            </a:extLst>
          </p:cNvPr>
          <p:cNvSpPr/>
          <p:nvPr/>
        </p:nvSpPr>
        <p:spPr>
          <a:xfrm>
            <a:off x="7543800" y="1396181"/>
            <a:ext cx="2667000" cy="1066800"/>
          </a:xfrm>
          <a:prstGeom prst="ellipse">
            <a:avLst/>
          </a:prstGeom>
          <a:noFill/>
          <a:ln w="3492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A32D52BE-016C-344B-A956-94F9D5659CED}"/>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236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path" presetSubtype="0" accel="50000" decel="50000" fill="hold" grpId="1" nodeType="clickEffect">
                                  <p:stCondLst>
                                    <p:cond delay="0"/>
                                  </p:stCondLst>
                                  <p:childTnLst>
                                    <p:animMotion origin="layout" path="M 0.0763 -0.0125 L 0.08633 0.22546 C 0.08868 0.27801 0.07527 0.33541 0.04908 0.38194 C 0.01941 0.43703 -0.01862 0.46643 -0.05585 0.47731 L -0.22956 0.5294 " pathEditMode="relative" rAng="18420000" ptsTypes="AAAAA">
                                      <p:cBhvr>
                                        <p:cTn id="15" dur="2000" fill="hold"/>
                                        <p:tgtEl>
                                          <p:spTgt spid="2"/>
                                        </p:tgtEl>
                                        <p:attrNameLst>
                                          <p:attrName>ppt_x</p:attrName>
                                          <p:attrName>ppt_y</p:attrName>
                                        </p:attrNameLst>
                                      </p:cBhvr>
                                      <p:rCtr x="-10781" y="33148"/>
                                    </p:animMotion>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path" presetSubtype="0" accel="50000" decel="50000" fill="hold" grpId="1" nodeType="clickEffect">
                                  <p:stCondLst>
                                    <p:cond delay="0"/>
                                  </p:stCondLst>
                                  <p:childTnLst>
                                    <p:animMotion origin="layout" path="M 0.07501 -0.01296 L -0.06718 -0.14468 C -0.0983 -0.17384 -0.14219 -0.19097 -0.18724 -0.19097 C -0.24063 -0.19236 -0.28204 -0.17315 -0.31211 -0.14491 L -0.45313 -0.01366 " pathEditMode="relative" rAng="0" ptsTypes="AAAAA">
                                      <p:cBhvr>
                                        <p:cTn id="24" dur="2000" fill="hold"/>
                                        <p:tgtEl>
                                          <p:spTgt spid="7"/>
                                        </p:tgtEl>
                                        <p:attrNameLst>
                                          <p:attrName>ppt_x</p:attrName>
                                          <p:attrName>ppt_y</p:attrName>
                                        </p:attrNameLst>
                                      </p:cBhvr>
                                      <p:rCtr x="-26406" y="-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01A16-2C04-4ADB-8732-880FC131F19B}"/>
              </a:ext>
            </a:extLst>
          </p:cNvPr>
          <p:cNvSpPr>
            <a:spLocks noGrp="1"/>
          </p:cNvSpPr>
          <p:nvPr>
            <p:ph type="title"/>
          </p:nvPr>
        </p:nvSpPr>
        <p:spPr>
          <a:xfrm>
            <a:off x="877182" y="-54006"/>
            <a:ext cx="10437634" cy="677108"/>
          </a:xfrm>
        </p:spPr>
        <p:txBody>
          <a:bodyPr/>
          <a:lstStyle/>
          <a:p>
            <a:r>
              <a:rPr lang="en-US" b="1" dirty="0"/>
              <a:t>The Million Dollar Question</a:t>
            </a:r>
          </a:p>
        </p:txBody>
      </p:sp>
      <p:sp>
        <p:nvSpPr>
          <p:cNvPr id="3" name="Content Placeholder 2">
            <a:extLst>
              <a:ext uri="{FF2B5EF4-FFF2-40B4-BE49-F238E27FC236}">
                <a16:creationId xmlns:a16="http://schemas.microsoft.com/office/drawing/2014/main" id="{B6587DB9-9131-4816-9C24-AB2B73CE7FAD}"/>
              </a:ext>
            </a:extLst>
          </p:cNvPr>
          <p:cNvSpPr>
            <a:spLocks noGrp="1"/>
          </p:cNvSpPr>
          <p:nvPr>
            <p:ph idx="1"/>
          </p:nvPr>
        </p:nvSpPr>
        <p:spPr>
          <a:xfrm>
            <a:off x="2057400" y="2761738"/>
            <a:ext cx="8229600" cy="1524000"/>
          </a:xfrm>
        </p:spPr>
        <p:txBody>
          <a:bodyPr>
            <a:normAutofit/>
          </a:bodyPr>
          <a:lstStyle/>
          <a:p>
            <a:pPr algn="ctr"/>
            <a:r>
              <a:rPr lang="en-US" sz="4400" dirty="0"/>
              <a:t>Where do your actions align?</a:t>
            </a:r>
          </a:p>
        </p:txBody>
      </p:sp>
      <p:grpSp>
        <p:nvGrpSpPr>
          <p:cNvPr id="10" name="Group 9">
            <a:extLst>
              <a:ext uri="{FF2B5EF4-FFF2-40B4-BE49-F238E27FC236}">
                <a16:creationId xmlns:a16="http://schemas.microsoft.com/office/drawing/2014/main" id="{E8252FE6-DA57-4FFD-9A6A-29C6DB825FB7}"/>
              </a:ext>
            </a:extLst>
          </p:cNvPr>
          <p:cNvGrpSpPr/>
          <p:nvPr/>
        </p:nvGrpSpPr>
        <p:grpSpPr>
          <a:xfrm>
            <a:off x="1676416" y="5490131"/>
            <a:ext cx="8915385" cy="738664"/>
            <a:chOff x="152415" y="5490131"/>
            <a:chExt cx="8915385" cy="738664"/>
          </a:xfrm>
        </p:grpSpPr>
        <p:grpSp>
          <p:nvGrpSpPr>
            <p:cNvPr id="4" name="Group 3">
              <a:extLst>
                <a:ext uri="{FF2B5EF4-FFF2-40B4-BE49-F238E27FC236}">
                  <a16:creationId xmlns:a16="http://schemas.microsoft.com/office/drawing/2014/main" id="{C657B178-26C8-4F60-A4E5-0272E7C40717}"/>
                </a:ext>
              </a:extLst>
            </p:cNvPr>
            <p:cNvGrpSpPr/>
            <p:nvPr/>
          </p:nvGrpSpPr>
          <p:grpSpPr>
            <a:xfrm rot="5400000">
              <a:off x="4343400" y="2620963"/>
              <a:ext cx="533400" cy="6477000"/>
              <a:chOff x="4305300" y="1676400"/>
              <a:chExt cx="533400" cy="4588476"/>
            </a:xfrm>
          </p:grpSpPr>
          <p:cxnSp>
            <p:nvCxnSpPr>
              <p:cNvPr id="5" name="Straight Connector 4">
                <a:extLst>
                  <a:ext uri="{FF2B5EF4-FFF2-40B4-BE49-F238E27FC236}">
                    <a16:creationId xmlns:a16="http://schemas.microsoft.com/office/drawing/2014/main" id="{0F2067A7-C66E-407C-A016-0A2908E0F339}"/>
                  </a:ext>
                </a:extLst>
              </p:cNvPr>
              <p:cNvCxnSpPr/>
              <p:nvPr/>
            </p:nvCxnSpPr>
            <p:spPr>
              <a:xfrm>
                <a:off x="4572000" y="1676400"/>
                <a:ext cx="0" cy="4572000"/>
              </a:xfrm>
              <a:prstGeom prst="line">
                <a:avLst/>
              </a:prstGeom>
              <a:ln w="63500"/>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C05BE3F4-1AEC-4D0E-98EF-33509C14E8E9}"/>
                  </a:ext>
                </a:extLst>
              </p:cNvPr>
              <p:cNvCxnSpPr>
                <a:cxnSpLocks/>
              </p:cNvCxnSpPr>
              <p:nvPr/>
            </p:nvCxnSpPr>
            <p:spPr>
              <a:xfrm>
                <a:off x="4305300" y="6264876"/>
                <a:ext cx="533400" cy="0"/>
              </a:xfrm>
              <a:prstGeom prst="line">
                <a:avLst/>
              </a:prstGeom>
              <a:ln w="63500"/>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C945DC61-D20E-4E57-87DD-0B9CEF08DB92}"/>
                  </a:ext>
                </a:extLst>
              </p:cNvPr>
              <p:cNvCxnSpPr>
                <a:cxnSpLocks/>
              </p:cNvCxnSpPr>
              <p:nvPr/>
            </p:nvCxnSpPr>
            <p:spPr>
              <a:xfrm>
                <a:off x="4305300" y="1676400"/>
                <a:ext cx="533400" cy="0"/>
              </a:xfrm>
              <a:prstGeom prst="line">
                <a:avLst/>
              </a:prstGeom>
              <a:ln w="63500"/>
            </p:spPr>
            <p:style>
              <a:lnRef idx="2">
                <a:schemeClr val="dk1"/>
              </a:lnRef>
              <a:fillRef idx="0">
                <a:schemeClr val="dk1"/>
              </a:fillRef>
              <a:effectRef idx="1">
                <a:schemeClr val="dk1"/>
              </a:effectRef>
              <a:fontRef idx="minor">
                <a:schemeClr val="tx1"/>
              </a:fontRef>
            </p:style>
          </p:cxnSp>
        </p:grpSp>
        <p:sp>
          <p:nvSpPr>
            <p:cNvPr id="8" name="TextBox 7">
              <a:extLst>
                <a:ext uri="{FF2B5EF4-FFF2-40B4-BE49-F238E27FC236}">
                  <a16:creationId xmlns:a16="http://schemas.microsoft.com/office/drawing/2014/main" id="{ADA2550E-E6D7-4CFD-9BF6-F80A6413A655}"/>
                </a:ext>
              </a:extLst>
            </p:cNvPr>
            <p:cNvSpPr txBox="1"/>
            <p:nvPr/>
          </p:nvSpPr>
          <p:spPr>
            <a:xfrm>
              <a:off x="152415" y="5490131"/>
              <a:ext cx="121918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Low Maturity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Pride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Self</a:t>
              </a:r>
            </a:p>
          </p:txBody>
        </p:sp>
        <p:sp>
          <p:nvSpPr>
            <p:cNvPr id="9" name="TextBox 8">
              <a:extLst>
                <a:ext uri="{FF2B5EF4-FFF2-40B4-BE49-F238E27FC236}">
                  <a16:creationId xmlns:a16="http://schemas.microsoft.com/office/drawing/2014/main" id="{65593E82-0AC1-4275-B419-685F94A0CD45}"/>
                </a:ext>
              </a:extLst>
            </p:cNvPr>
            <p:cNvSpPr txBox="1"/>
            <p:nvPr/>
          </p:nvSpPr>
          <p:spPr>
            <a:xfrm>
              <a:off x="7848598" y="5490131"/>
              <a:ext cx="121920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High Maturity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Humility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Others</a:t>
              </a:r>
            </a:p>
          </p:txBody>
        </p:sp>
      </p:grpSp>
      <p:sp>
        <p:nvSpPr>
          <p:cNvPr id="11" name="Oval 10">
            <a:extLst>
              <a:ext uri="{FF2B5EF4-FFF2-40B4-BE49-F238E27FC236}">
                <a16:creationId xmlns:a16="http://schemas.microsoft.com/office/drawing/2014/main" id="{DCCF01F6-7C8C-4835-81F1-EC58DB92C9CB}"/>
              </a:ext>
            </a:extLst>
          </p:cNvPr>
          <p:cNvSpPr/>
          <p:nvPr/>
        </p:nvSpPr>
        <p:spPr>
          <a:xfrm>
            <a:off x="3810000" y="5438499"/>
            <a:ext cx="76200" cy="841926"/>
          </a:xfrm>
          <a:prstGeom prst="ellipse">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4D08743-41BA-BD43-9E20-5232D79E5C22}"/>
              </a:ext>
            </a:extLst>
          </p:cNvPr>
          <p:cNvSpPr>
            <a:spLocks noGrp="1"/>
          </p:cNvSpPr>
          <p:nvPr>
            <p:ph type="sldNum" sz="quarter" idx="7"/>
          </p:nvPr>
        </p:nvSpPr>
        <p:spPr>
          <a:xfrm>
            <a:off x="89306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943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3.33333E-6 1.85185E-6 L 0.47673 1.85185E-6 " pathEditMode="relative" rAng="0" ptsTypes="AA">
                                      <p:cBhvr>
                                        <p:cTn id="21" dur="2000" fill="hold"/>
                                        <p:tgtEl>
                                          <p:spTgt spid="11"/>
                                        </p:tgtEl>
                                        <p:attrNameLst>
                                          <p:attrName>ppt_x</p:attrName>
                                          <p:attrName>ppt_y</p:attrName>
                                        </p:attrNameLst>
                                      </p:cBhvr>
                                      <p:rCtr x="238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1"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103631" y="2036064"/>
            <a:ext cx="11890375" cy="4373880"/>
            <a:chOff x="103631" y="2036064"/>
            <a:chExt cx="11890375" cy="4373880"/>
          </a:xfrm>
        </p:grpSpPr>
        <p:sp>
          <p:nvSpPr>
            <p:cNvPr id="3" name="object 3"/>
            <p:cNvSpPr/>
            <p:nvPr/>
          </p:nvSpPr>
          <p:spPr>
            <a:xfrm>
              <a:off x="1686900" y="2036064"/>
              <a:ext cx="8115467" cy="437387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9747503" y="3151632"/>
              <a:ext cx="2246375" cy="182270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498591" y="4081272"/>
              <a:ext cx="960119" cy="947927"/>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136904" y="5065776"/>
              <a:ext cx="1127747" cy="91439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13943" y="4690872"/>
              <a:ext cx="1127747" cy="917447"/>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179576" y="4114800"/>
              <a:ext cx="1103375" cy="896111"/>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3631" y="3547872"/>
              <a:ext cx="1267967" cy="103022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object 10"/>
          <p:cNvSpPr txBox="1"/>
          <p:nvPr/>
        </p:nvSpPr>
        <p:spPr>
          <a:xfrm>
            <a:off x="2101799" y="1501114"/>
            <a:ext cx="2239010" cy="512445"/>
          </a:xfrm>
          <a:prstGeom prst="rect">
            <a:avLst/>
          </a:prstGeom>
        </p:spPr>
        <p:txBody>
          <a:bodyPr vert="horz"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sz="3200" b="0" i="0" u="none" strike="noStrike" kern="1200" cap="none" spc="-15" normalizeH="0" baseline="0" noProof="0" dirty="0">
                <a:ln>
                  <a:noFill/>
                </a:ln>
                <a:solidFill>
                  <a:prstClr val="black"/>
                </a:solidFill>
                <a:effectLst/>
                <a:uLnTx/>
                <a:uFillTx/>
                <a:latin typeface="Calibri"/>
                <a:ea typeface="+mn-ea"/>
                <a:cs typeface="Calibri"/>
              </a:rPr>
              <a:t>Low</a:t>
            </a:r>
            <a:r>
              <a:rPr kumimoji="0" sz="3200" b="0" i="0" u="none" strike="noStrike" kern="1200" cap="none" spc="-35" normalizeH="0" baseline="0" noProof="0" dirty="0">
                <a:ln>
                  <a:noFill/>
                </a:ln>
                <a:solidFill>
                  <a:prstClr val="black"/>
                </a:solidFill>
                <a:effectLst/>
                <a:uLnTx/>
                <a:uFillTx/>
                <a:latin typeface="Calibri"/>
                <a:ea typeface="+mn-ea"/>
                <a:cs typeface="Calibri"/>
              </a:rPr>
              <a:t> </a:t>
            </a:r>
            <a:r>
              <a:rPr kumimoji="0" sz="3200" b="0" i="0" u="none" strike="noStrike" kern="1200" cap="none" spc="-5" normalizeH="0" baseline="0" noProof="0" dirty="0">
                <a:ln>
                  <a:noFill/>
                </a:ln>
                <a:solidFill>
                  <a:prstClr val="black"/>
                </a:solidFill>
                <a:effectLst/>
                <a:uLnTx/>
                <a:uFillTx/>
                <a:latin typeface="Calibri"/>
                <a:ea typeface="+mn-ea"/>
                <a:cs typeface="Calibri"/>
              </a:rPr>
              <a:t>Maturity</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1" name="object 11"/>
          <p:cNvSpPr txBox="1"/>
          <p:nvPr/>
        </p:nvSpPr>
        <p:spPr>
          <a:xfrm>
            <a:off x="7418005" y="1435037"/>
            <a:ext cx="2317750" cy="512445"/>
          </a:xfrm>
          <a:prstGeom prst="rect">
            <a:avLst/>
          </a:prstGeom>
        </p:spPr>
        <p:txBody>
          <a:bodyPr vert="horz"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sz="3200" b="0" i="0" u="none" strike="noStrike" kern="1200" cap="none" spc="0" normalizeH="0" baseline="0" noProof="0" dirty="0">
                <a:ln>
                  <a:noFill/>
                </a:ln>
                <a:solidFill>
                  <a:prstClr val="black"/>
                </a:solidFill>
                <a:effectLst/>
                <a:uLnTx/>
                <a:uFillTx/>
                <a:latin typeface="Calibri"/>
                <a:ea typeface="+mn-ea"/>
                <a:cs typeface="Calibri"/>
              </a:rPr>
              <a:t>High</a:t>
            </a:r>
            <a:r>
              <a:rPr kumimoji="0" sz="3200" b="0" i="0" u="none" strike="noStrike" kern="1200" cap="none" spc="-60" normalizeH="0" baseline="0" noProof="0" dirty="0">
                <a:ln>
                  <a:noFill/>
                </a:ln>
                <a:solidFill>
                  <a:prstClr val="black"/>
                </a:solidFill>
                <a:effectLst/>
                <a:uLnTx/>
                <a:uFillTx/>
                <a:latin typeface="Calibri"/>
                <a:ea typeface="+mn-ea"/>
                <a:cs typeface="Calibri"/>
              </a:rPr>
              <a:t> </a:t>
            </a:r>
            <a:r>
              <a:rPr kumimoji="0" sz="3200" b="0" i="0" u="none" strike="noStrike" kern="1200" cap="none" spc="-5" normalizeH="0" baseline="0" noProof="0" dirty="0">
                <a:ln>
                  <a:noFill/>
                </a:ln>
                <a:solidFill>
                  <a:prstClr val="black"/>
                </a:solidFill>
                <a:effectLst/>
                <a:uLnTx/>
                <a:uFillTx/>
                <a:latin typeface="Calibri"/>
                <a:ea typeface="+mn-ea"/>
                <a:cs typeface="Calibri"/>
              </a:rPr>
              <a:t>Maturity</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2" name="object 12"/>
          <p:cNvSpPr txBox="1">
            <a:spLocks noGrp="1"/>
          </p:cNvSpPr>
          <p:nvPr>
            <p:ph type="title"/>
          </p:nvPr>
        </p:nvSpPr>
        <p:spPr>
          <a:xfrm>
            <a:off x="575768" y="297561"/>
            <a:ext cx="6278880" cy="695325"/>
          </a:xfrm>
          <a:prstGeom prst="rect">
            <a:avLst/>
          </a:prstGeom>
        </p:spPr>
        <p:txBody>
          <a:bodyPr vert="horz" wrap="square" lIns="0" tIns="11430" rIns="0" bIns="0" rtlCol="0">
            <a:spAutoFit/>
          </a:bodyPr>
          <a:lstStyle/>
          <a:p>
            <a:pPr marL="12700">
              <a:lnSpc>
                <a:spcPct val="100000"/>
              </a:lnSpc>
              <a:spcBef>
                <a:spcPts val="90"/>
              </a:spcBef>
            </a:pPr>
            <a:r>
              <a:rPr spc="-10" dirty="0"/>
              <a:t>Which </a:t>
            </a:r>
            <a:r>
              <a:rPr spc="-40" dirty="0"/>
              <a:t>Wall </a:t>
            </a:r>
            <a:r>
              <a:rPr spc="-20" dirty="0"/>
              <a:t>Are </a:t>
            </a:r>
            <a:r>
              <a:rPr spc="-120" dirty="0"/>
              <a:t>You</a:t>
            </a:r>
            <a:r>
              <a:rPr spc="70" dirty="0"/>
              <a:t> </a:t>
            </a:r>
            <a:r>
              <a:rPr spc="-25" dirty="0"/>
              <a:t>Facing?</a:t>
            </a:r>
          </a:p>
        </p:txBody>
      </p:sp>
      <p:sp>
        <p:nvSpPr>
          <p:cNvPr id="13" name="Slide Number Placeholder 12">
            <a:extLst>
              <a:ext uri="{FF2B5EF4-FFF2-40B4-BE49-F238E27FC236}">
                <a16:creationId xmlns:a16="http://schemas.microsoft.com/office/drawing/2014/main" id="{090B9756-9E5E-FC41-93C0-FF093440A99F}"/>
              </a:ext>
            </a:extLst>
          </p:cNvPr>
          <p:cNvSpPr>
            <a:spLocks noGrp="1"/>
          </p:cNvSpPr>
          <p:nvPr>
            <p:ph type="sldNum" sz="quarter" idx="7"/>
          </p:nvPr>
        </p:nvSpPr>
        <p:spPr>
          <a:xfrm>
            <a:off x="89306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827052-37C5-4EAD-ADDC-D6DECC31F75C}"/>
              </a:ext>
            </a:extLst>
          </p:cNvPr>
          <p:cNvSpPr>
            <a:spLocks noGrp="1"/>
          </p:cNvSpPr>
          <p:nvPr>
            <p:ph type="title"/>
          </p:nvPr>
        </p:nvSpPr>
        <p:spPr>
          <a:xfrm>
            <a:off x="1524000" y="0"/>
            <a:ext cx="9144000" cy="1143000"/>
          </a:xfrm>
        </p:spPr>
        <p:txBody>
          <a:bodyPr>
            <a:normAutofit/>
          </a:bodyPr>
          <a:lstStyle/>
          <a:p>
            <a:r>
              <a:rPr lang="en-US" b="1" dirty="0"/>
              <a:t>Which wall Are You </a:t>
            </a:r>
            <a:r>
              <a:rPr lang="en-US" b="1" dirty="0">
                <a:latin typeface="Aharoni" panose="02010803020104030203" pitchFamily="2" charset="-79"/>
                <a:cs typeface="Aharoni" panose="02010803020104030203" pitchFamily="2" charset="-79"/>
              </a:rPr>
              <a:t>Facing</a:t>
            </a:r>
            <a:r>
              <a:rPr lang="en-US" b="1" dirty="0"/>
              <a:t>?</a:t>
            </a:r>
          </a:p>
        </p:txBody>
      </p:sp>
      <p:pic>
        <p:nvPicPr>
          <p:cNvPr id="7" name="Content Placeholder 6">
            <a:extLst>
              <a:ext uri="{FF2B5EF4-FFF2-40B4-BE49-F238E27FC236}">
                <a16:creationId xmlns:a16="http://schemas.microsoft.com/office/drawing/2014/main" id="{71175191-2040-4D7D-B5FC-C09C7F26A911}"/>
              </a:ext>
            </a:extLst>
          </p:cNvPr>
          <p:cNvPicPr>
            <a:picLocks noGrp="1" noChangeAspect="1"/>
          </p:cNvPicPr>
          <p:nvPr>
            <p:ph idx="1"/>
          </p:nvPr>
        </p:nvPicPr>
        <p:blipFill>
          <a:blip r:embed="rId2"/>
          <a:stretch>
            <a:fillRect/>
          </a:stretch>
        </p:blipFill>
        <p:spPr>
          <a:xfrm>
            <a:off x="1714681" y="1752601"/>
            <a:ext cx="8762638" cy="4863953"/>
          </a:xfrm>
          <a:prstGeom prst="rect">
            <a:avLst/>
          </a:prstGeom>
        </p:spPr>
      </p:pic>
      <p:sp>
        <p:nvSpPr>
          <p:cNvPr id="2" name="Slide Number Placeholder 1">
            <a:extLst>
              <a:ext uri="{FF2B5EF4-FFF2-40B4-BE49-F238E27FC236}">
                <a16:creationId xmlns:a16="http://schemas.microsoft.com/office/drawing/2014/main" id="{FD75FFE4-BCA3-1F42-AE5F-5EDB1E1C8614}"/>
              </a:ext>
            </a:extLst>
          </p:cNvPr>
          <p:cNvSpPr>
            <a:spLocks noGrp="1"/>
          </p:cNvSpPr>
          <p:nvPr>
            <p:ph type="sldNum" sz="quarter" idx="7"/>
          </p:nvPr>
        </p:nvSpPr>
        <p:spPr>
          <a:xfrm>
            <a:off x="89306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025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827052-37C5-4EAD-ADDC-D6DECC31F75C}"/>
              </a:ext>
            </a:extLst>
          </p:cNvPr>
          <p:cNvSpPr>
            <a:spLocks noGrp="1"/>
          </p:cNvSpPr>
          <p:nvPr>
            <p:ph type="title"/>
          </p:nvPr>
        </p:nvSpPr>
        <p:spPr>
          <a:xfrm>
            <a:off x="1524000" y="0"/>
            <a:ext cx="9144000" cy="1676400"/>
          </a:xfrm>
        </p:spPr>
        <p:txBody>
          <a:bodyPr>
            <a:normAutofit/>
          </a:bodyPr>
          <a:lstStyle/>
          <a:p>
            <a:r>
              <a:rPr lang="en-US" b="1" dirty="0">
                <a:solidFill>
                  <a:schemeClr val="tx1"/>
                </a:solidFill>
                <a:latin typeface="Aharoni" panose="02010803020104030203" pitchFamily="2" charset="-79"/>
                <a:cs typeface="Aharoni" panose="02010803020104030203" pitchFamily="2" charset="-79"/>
              </a:rPr>
              <a:t>Where</a:t>
            </a:r>
            <a:r>
              <a:rPr lang="en-US" b="1" dirty="0"/>
              <a:t> are you? </a:t>
            </a:r>
            <a:br>
              <a:rPr lang="en-US" b="1" dirty="0"/>
            </a:br>
            <a:r>
              <a:rPr lang="en-US" b="1" dirty="0"/>
              <a:t>Which wall Are You </a:t>
            </a:r>
            <a:r>
              <a:rPr lang="en-US" b="1" dirty="0">
                <a:solidFill>
                  <a:schemeClr val="tx1"/>
                </a:solidFill>
                <a:latin typeface="Aharoni" panose="02010803020104030203" pitchFamily="2" charset="-79"/>
                <a:cs typeface="Aharoni" panose="02010803020104030203" pitchFamily="2" charset="-79"/>
              </a:rPr>
              <a:t>Facing</a:t>
            </a:r>
            <a:r>
              <a:rPr lang="en-US" b="1" dirty="0"/>
              <a:t>?</a:t>
            </a:r>
          </a:p>
        </p:txBody>
      </p:sp>
      <p:pic>
        <p:nvPicPr>
          <p:cNvPr id="7" name="Content Placeholder 6">
            <a:extLst>
              <a:ext uri="{FF2B5EF4-FFF2-40B4-BE49-F238E27FC236}">
                <a16:creationId xmlns:a16="http://schemas.microsoft.com/office/drawing/2014/main" id="{71175191-2040-4D7D-B5FC-C09C7F26A911}"/>
              </a:ext>
            </a:extLst>
          </p:cNvPr>
          <p:cNvPicPr>
            <a:picLocks noGrp="1" noChangeAspect="1"/>
          </p:cNvPicPr>
          <p:nvPr>
            <p:ph idx="1"/>
          </p:nvPr>
        </p:nvPicPr>
        <p:blipFill>
          <a:blip r:embed="rId2"/>
          <a:stretch>
            <a:fillRect/>
          </a:stretch>
        </p:blipFill>
        <p:spPr>
          <a:xfrm>
            <a:off x="1714681" y="1752601"/>
            <a:ext cx="8762638" cy="4863953"/>
          </a:xfrm>
          <a:prstGeom prst="rect">
            <a:avLst/>
          </a:prstGeom>
        </p:spPr>
      </p:pic>
      <p:sp>
        <p:nvSpPr>
          <p:cNvPr id="2" name="Slide Number Placeholder 1">
            <a:extLst>
              <a:ext uri="{FF2B5EF4-FFF2-40B4-BE49-F238E27FC236}">
                <a16:creationId xmlns:a16="http://schemas.microsoft.com/office/drawing/2014/main" id="{159FB779-E6F4-7248-9605-70956B2F5DD4}"/>
              </a:ext>
            </a:extLst>
          </p:cNvPr>
          <p:cNvSpPr>
            <a:spLocks noGrp="1"/>
          </p:cNvSpPr>
          <p:nvPr>
            <p:ph type="sldNum" sz="quarter" idx="7"/>
          </p:nvPr>
        </p:nvSpPr>
        <p:spPr>
          <a:xfrm>
            <a:off x="89306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9100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4402" y="4936054"/>
            <a:ext cx="1111005" cy="138838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594721" y="297562"/>
            <a:ext cx="5633720" cy="695325"/>
          </a:xfrm>
          <a:prstGeom prst="rect">
            <a:avLst/>
          </a:prstGeom>
        </p:spPr>
        <p:txBody>
          <a:bodyPr vert="horz" wrap="square" lIns="0" tIns="11430" rIns="0" bIns="0" rtlCol="0">
            <a:spAutoFit/>
          </a:bodyPr>
          <a:lstStyle/>
          <a:p>
            <a:pPr marL="12700">
              <a:lnSpc>
                <a:spcPct val="100000"/>
              </a:lnSpc>
              <a:spcBef>
                <a:spcPts val="90"/>
              </a:spcBef>
            </a:pPr>
            <a:r>
              <a:rPr spc="-20" dirty="0"/>
              <a:t>Maturity—Key</a:t>
            </a:r>
            <a:r>
              <a:rPr spc="10" dirty="0"/>
              <a:t> </a:t>
            </a:r>
            <a:r>
              <a:rPr spc="-10" dirty="0"/>
              <a:t>Principles</a:t>
            </a: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1920239" marR="5080" indent="-744220">
              <a:lnSpc>
                <a:spcPct val="100000"/>
              </a:lnSpc>
              <a:spcBef>
                <a:spcPts val="100"/>
              </a:spcBef>
              <a:buAutoNum type="arabicPeriod"/>
              <a:tabLst>
                <a:tab pos="1920239" algn="l"/>
                <a:tab pos="1920875" algn="l"/>
              </a:tabLst>
            </a:pPr>
            <a:r>
              <a:rPr spc="-95" dirty="0"/>
              <a:t>You </a:t>
            </a:r>
            <a:r>
              <a:rPr spc="-20" dirty="0"/>
              <a:t>are </a:t>
            </a:r>
            <a:r>
              <a:rPr spc="-10" dirty="0"/>
              <a:t>moving </a:t>
            </a:r>
            <a:r>
              <a:rPr spc="-30" dirty="0"/>
              <a:t>toward </a:t>
            </a:r>
            <a:r>
              <a:rPr spc="-10" dirty="0"/>
              <a:t>whichever </a:t>
            </a:r>
            <a:r>
              <a:rPr spc="-20" dirty="0"/>
              <a:t>wall you  are facing </a:t>
            </a:r>
            <a:r>
              <a:rPr spc="-10" dirty="0"/>
              <a:t>(energy </a:t>
            </a:r>
            <a:r>
              <a:rPr dirty="0"/>
              <a:t>and</a:t>
            </a:r>
            <a:r>
              <a:rPr spc="-5" dirty="0"/>
              <a:t> </a:t>
            </a:r>
            <a:r>
              <a:rPr spc="-10" dirty="0"/>
              <a:t>time).</a:t>
            </a:r>
          </a:p>
          <a:p>
            <a:pPr marL="1909445" indent="-744220">
              <a:lnSpc>
                <a:spcPct val="100000"/>
              </a:lnSpc>
              <a:spcBef>
                <a:spcPts val="2415"/>
              </a:spcBef>
              <a:buAutoNum type="arabicPeriod"/>
              <a:tabLst>
                <a:tab pos="1909445" algn="l"/>
                <a:tab pos="1910080" algn="l"/>
              </a:tabLst>
            </a:pPr>
            <a:r>
              <a:rPr spc="-5" dirty="0"/>
              <a:t>The </a:t>
            </a:r>
            <a:r>
              <a:rPr spc="-15" dirty="0"/>
              <a:t>default </a:t>
            </a:r>
            <a:r>
              <a:rPr spc="-20" dirty="0"/>
              <a:t>wall </a:t>
            </a:r>
            <a:r>
              <a:rPr spc="-10" dirty="0"/>
              <a:t>is </a:t>
            </a:r>
            <a:r>
              <a:rPr spc="-5" dirty="0"/>
              <a:t>the </a:t>
            </a:r>
            <a:r>
              <a:rPr spc="-15" dirty="0"/>
              <a:t>low-maturity</a:t>
            </a:r>
            <a:r>
              <a:rPr spc="25" dirty="0"/>
              <a:t> </a:t>
            </a:r>
            <a:r>
              <a:rPr spc="-20" dirty="0"/>
              <a:t>wall.</a:t>
            </a:r>
          </a:p>
          <a:p>
            <a:pPr marL="1153160">
              <a:lnSpc>
                <a:spcPct val="100000"/>
              </a:lnSpc>
              <a:spcBef>
                <a:spcPts val="60"/>
              </a:spcBef>
              <a:buFont typeface="Calibri"/>
              <a:buAutoNum type="arabicPeriod"/>
            </a:pPr>
            <a:endParaRPr sz="2850"/>
          </a:p>
          <a:p>
            <a:pPr marL="1927225" marR="436880" indent="-744220">
              <a:lnSpc>
                <a:spcPct val="100000"/>
              </a:lnSpc>
              <a:buAutoNum type="arabicPeriod"/>
              <a:tabLst>
                <a:tab pos="1927225" algn="l"/>
                <a:tab pos="1927860" algn="l"/>
              </a:tabLst>
            </a:pPr>
            <a:r>
              <a:rPr spc="-10" dirty="0"/>
              <a:t>Moving </a:t>
            </a:r>
            <a:r>
              <a:rPr spc="-30" dirty="0"/>
              <a:t>toward </a:t>
            </a:r>
            <a:r>
              <a:rPr spc="-5" dirty="0"/>
              <a:t>higher </a:t>
            </a:r>
            <a:r>
              <a:rPr spc="-10" dirty="0"/>
              <a:t>maturity will </a:t>
            </a:r>
            <a:r>
              <a:rPr spc="-50" dirty="0"/>
              <a:t>take  </a:t>
            </a:r>
            <a:r>
              <a:rPr spc="-20" dirty="0"/>
              <a:t>deliberate </a:t>
            </a:r>
            <a:r>
              <a:rPr spc="-10" dirty="0"/>
              <a:t>work, </a:t>
            </a:r>
            <a:r>
              <a:rPr spc="-20" dirty="0"/>
              <a:t>effort, </a:t>
            </a:r>
            <a:r>
              <a:rPr dirty="0"/>
              <a:t>and </a:t>
            </a:r>
            <a:r>
              <a:rPr spc="-5" dirty="0"/>
              <a:t>high self-  </a:t>
            </a:r>
            <a:r>
              <a:rPr spc="-15" dirty="0"/>
              <a:t>awareness. </a:t>
            </a:r>
            <a:r>
              <a:rPr dirty="0"/>
              <a:t>It does </a:t>
            </a:r>
            <a:r>
              <a:rPr spc="-5" dirty="0"/>
              <a:t>not simply </a:t>
            </a:r>
            <a:r>
              <a:rPr dirty="0"/>
              <a:t>happen</a:t>
            </a:r>
            <a:r>
              <a:rPr spc="-135" dirty="0"/>
              <a:t> </a:t>
            </a:r>
            <a:r>
              <a:rPr dirty="0"/>
              <a:t>as  </a:t>
            </a:r>
            <a:r>
              <a:rPr spc="-20" dirty="0"/>
              <a:t>you</a:t>
            </a:r>
            <a:r>
              <a:rPr dirty="0"/>
              <a:t> </a:t>
            </a:r>
            <a:r>
              <a:rPr spc="-5" dirty="0"/>
              <a:t>age.</a:t>
            </a:r>
          </a:p>
        </p:txBody>
      </p:sp>
      <p:sp>
        <p:nvSpPr>
          <p:cNvPr id="6" name="Slide Number Placeholder 5">
            <a:extLst>
              <a:ext uri="{FF2B5EF4-FFF2-40B4-BE49-F238E27FC236}">
                <a16:creationId xmlns:a16="http://schemas.microsoft.com/office/drawing/2014/main" id="{C741ACDC-61C8-154F-8F74-2477C6DD1529}"/>
              </a:ext>
            </a:extLst>
          </p:cNvPr>
          <p:cNvSpPr>
            <a:spLocks noGrp="1"/>
          </p:cNvSpPr>
          <p:nvPr>
            <p:ph type="sldNum" sz="quarter" idx="7"/>
          </p:nvPr>
        </p:nvSpPr>
        <p:spPr>
          <a:xfrm>
            <a:off x="89306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2870"/>
            <a:ext cx="5638165" cy="695325"/>
          </a:xfrm>
          <a:prstGeom prst="rect">
            <a:avLst/>
          </a:prstGeom>
        </p:spPr>
        <p:txBody>
          <a:bodyPr vert="horz" wrap="square" lIns="0" tIns="11430" rIns="0" bIns="0" rtlCol="0">
            <a:spAutoFit/>
          </a:bodyPr>
          <a:lstStyle/>
          <a:p>
            <a:pPr marL="12700">
              <a:lnSpc>
                <a:spcPct val="100000"/>
              </a:lnSpc>
              <a:spcBef>
                <a:spcPts val="90"/>
              </a:spcBef>
            </a:pPr>
            <a:r>
              <a:rPr spc="-30" dirty="0"/>
              <a:t>Breakout </a:t>
            </a:r>
            <a:r>
              <a:rPr spc="-5" dirty="0"/>
              <a:t>– </a:t>
            </a:r>
            <a:r>
              <a:rPr spc="-10" dirty="0"/>
              <a:t>Low</a:t>
            </a:r>
            <a:r>
              <a:rPr spc="-5" dirty="0"/>
              <a:t> </a:t>
            </a:r>
            <a:r>
              <a:rPr spc="-15" dirty="0"/>
              <a:t>Maturity</a:t>
            </a:r>
          </a:p>
        </p:txBody>
      </p:sp>
      <p:sp>
        <p:nvSpPr>
          <p:cNvPr id="3" name="object 3"/>
          <p:cNvSpPr txBox="1"/>
          <p:nvPr/>
        </p:nvSpPr>
        <p:spPr>
          <a:xfrm>
            <a:off x="916939" y="1757353"/>
            <a:ext cx="10065385" cy="1951175"/>
          </a:xfrm>
          <a:prstGeom prst="rect">
            <a:avLst/>
          </a:prstGeom>
        </p:spPr>
        <p:txBody>
          <a:bodyPr vert="horz" wrap="square" lIns="0" tIns="47625" rIns="0" bIns="0" rtlCol="0">
            <a:spAutoFit/>
          </a:bodyPr>
          <a:lstStyle/>
          <a:p>
            <a:pPr marL="240665" marR="0" lvl="0" indent="-228600" algn="l" defTabSz="914400" rtl="0" eaLnBrk="1" fontAlgn="auto" latinLnBrk="0" hangingPunct="1">
              <a:lnSpc>
                <a:spcPct val="100000"/>
              </a:lnSpc>
              <a:spcBef>
                <a:spcPts val="375"/>
              </a:spcBef>
              <a:spcAft>
                <a:spcPts val="0"/>
              </a:spcAft>
              <a:buClr>
                <a:srgbClr val="9DC3E6"/>
              </a:buClr>
              <a:buSzTx/>
              <a:buFont typeface="Wingdings"/>
              <a:buChar char=""/>
              <a:tabLst>
                <a:tab pos="241300" algn="l"/>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In your </a:t>
            </a:r>
            <a:r>
              <a:rPr kumimoji="0" sz="2800" b="0" i="0" u="none" strike="noStrike" kern="1200" cap="none" spc="-35" normalizeH="0" baseline="0" noProof="0" dirty="0">
                <a:ln>
                  <a:noFill/>
                </a:ln>
                <a:solidFill>
                  <a:prstClr val="black"/>
                </a:solidFill>
                <a:effectLst/>
                <a:uLnTx/>
                <a:uFillTx/>
                <a:latin typeface="Calibri"/>
                <a:ea typeface="+mn-ea"/>
                <a:cs typeface="Calibri"/>
              </a:rPr>
              <a:t>Temperament</a:t>
            </a:r>
            <a:r>
              <a:rPr kumimoji="0" sz="2800" b="0" i="0" u="none" strike="noStrike" kern="1200" cap="none" spc="-45"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Groups</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698500" marR="5080" lvl="1" indent="-228600" algn="l" defTabSz="914400" rtl="0" eaLnBrk="1" fontAlgn="auto" latinLnBrk="0" hangingPunct="1">
              <a:lnSpc>
                <a:spcPts val="2590"/>
              </a:lnSpc>
              <a:spcBef>
                <a:spcPts val="560"/>
              </a:spcBef>
              <a:spcAft>
                <a:spcPts val="0"/>
              </a:spcAft>
              <a:buClr>
                <a:srgbClr val="7E7E7E"/>
              </a:buClr>
              <a:buSzTx/>
              <a:buFont typeface="Courier New"/>
              <a:buChar char="o"/>
              <a:tabLst>
                <a:tab pos="6985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In your temperament group, </a:t>
            </a:r>
            <a:r>
              <a:rPr kumimoji="0" sz="2400" b="0" i="0" u="none" strike="noStrike" kern="1200" cap="none" spc="-10" normalizeH="0" baseline="0" noProof="0" dirty="0">
                <a:ln>
                  <a:noFill/>
                </a:ln>
                <a:solidFill>
                  <a:prstClr val="black"/>
                </a:solidFill>
                <a:effectLst/>
                <a:uLnTx/>
                <a:uFillTx/>
                <a:latin typeface="Calibri"/>
                <a:ea typeface="+mn-ea"/>
                <a:cs typeface="Calibri"/>
              </a:rPr>
              <a:t>brainstorm </a:t>
            </a:r>
            <a:r>
              <a:rPr kumimoji="0" sz="2400" b="0" i="0" u="none" strike="noStrike" kern="1200" cap="none" spc="0" normalizeH="0" baseline="0" noProof="0" dirty="0">
                <a:ln>
                  <a:noFill/>
                </a:ln>
                <a:solidFill>
                  <a:prstClr val="black"/>
                </a:solidFill>
                <a:effectLst/>
                <a:uLnTx/>
                <a:uFillTx/>
                <a:latin typeface="Calibri"/>
                <a:ea typeface="+mn-ea"/>
                <a:cs typeface="Calibri"/>
              </a:rPr>
              <a:t>and </a:t>
            </a:r>
            <a:r>
              <a:rPr kumimoji="0" sz="2400" b="0" i="0" u="none" strike="noStrike" kern="1200" cap="none" spc="-15" normalizeH="0" baseline="0" noProof="0" dirty="0">
                <a:ln>
                  <a:noFill/>
                </a:ln>
                <a:solidFill>
                  <a:prstClr val="black"/>
                </a:solidFill>
                <a:effectLst/>
                <a:uLnTx/>
                <a:uFillTx/>
                <a:latin typeface="Calibri"/>
                <a:ea typeface="+mn-ea"/>
                <a:cs typeface="Calibri"/>
              </a:rPr>
              <a:t>create </a:t>
            </a:r>
            <a:r>
              <a:rPr kumimoji="0" sz="2400" b="0" i="0" u="none" strike="noStrike" kern="1200" cap="none" spc="0" normalizeH="0" baseline="0" noProof="0" dirty="0">
                <a:ln>
                  <a:noFill/>
                </a:ln>
                <a:solidFill>
                  <a:prstClr val="black"/>
                </a:solidFill>
                <a:effectLst/>
                <a:uLnTx/>
                <a:uFillTx/>
                <a:latin typeface="Calibri"/>
                <a:ea typeface="+mn-ea"/>
                <a:cs typeface="Calibri"/>
              </a:rPr>
              <a:t>a </a:t>
            </a:r>
            <a:r>
              <a:rPr kumimoji="0" lang="en-US" sz="2400" b="0" i="0" u="none" strike="noStrike" kern="1200" cap="none" spc="0" normalizeH="0" baseline="0" noProof="0" dirty="0">
                <a:ln>
                  <a:noFill/>
                </a:ln>
                <a:solidFill>
                  <a:prstClr val="black"/>
                </a:solidFill>
                <a:effectLst/>
                <a:uLnTx/>
                <a:uFillTx/>
                <a:latin typeface="Calibri"/>
                <a:ea typeface="+mn-ea"/>
                <a:cs typeface="Calibri"/>
              </a:rPr>
              <a:t>POSTER</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to </a:t>
            </a:r>
            <a:r>
              <a:rPr kumimoji="0" sz="2400" b="0" i="0" u="none" strike="noStrike" kern="1200" cap="none" spc="-5" normalizeH="0" baseline="0" noProof="0" dirty="0">
                <a:ln>
                  <a:noFill/>
                </a:ln>
                <a:solidFill>
                  <a:prstClr val="black"/>
                </a:solidFill>
                <a:effectLst/>
                <a:uLnTx/>
                <a:uFillTx/>
                <a:latin typeface="Calibri"/>
                <a:ea typeface="+mn-ea"/>
                <a:cs typeface="Calibri"/>
              </a:rPr>
              <a:t>share with</a:t>
            </a:r>
            <a:r>
              <a:rPr kumimoji="0" sz="2400" b="0" i="0" u="none" strike="noStrike" kern="1200" cap="none" spc="-254"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the  </a:t>
            </a:r>
            <a:r>
              <a:rPr kumimoji="0" sz="2400" b="0" i="0" u="none" strike="noStrike" kern="1200" cap="none" spc="-10" normalizeH="0" baseline="0" noProof="0" dirty="0">
                <a:ln>
                  <a:noFill/>
                </a:ln>
                <a:solidFill>
                  <a:prstClr val="black"/>
                </a:solidFill>
                <a:effectLst/>
                <a:uLnTx/>
                <a:uFillTx/>
                <a:latin typeface="Calibri"/>
                <a:ea typeface="+mn-ea"/>
                <a:cs typeface="Calibri"/>
              </a:rPr>
              <a:t>group what </a:t>
            </a:r>
            <a:r>
              <a:rPr kumimoji="0" sz="2400" b="0" i="0" u="none" strike="noStrike" kern="1200" cap="none" spc="0" normalizeH="0" baseline="0" noProof="0" dirty="0">
                <a:ln>
                  <a:noFill/>
                </a:ln>
                <a:solidFill>
                  <a:prstClr val="black"/>
                </a:solidFill>
                <a:effectLst/>
                <a:uLnTx/>
                <a:uFillTx/>
                <a:latin typeface="Calibri"/>
                <a:ea typeface="+mn-ea"/>
                <a:cs typeface="Calibri"/>
              </a:rPr>
              <a:t>Low Maturity </a:t>
            </a:r>
            <a:r>
              <a:rPr kumimoji="0" sz="2400" b="0" i="0" u="none" strike="noStrike" kern="1200" cap="none" spc="-5" normalizeH="0" baseline="0" noProof="0" dirty="0">
                <a:ln>
                  <a:noFill/>
                </a:ln>
                <a:solidFill>
                  <a:prstClr val="black"/>
                </a:solidFill>
                <a:effectLst/>
                <a:uLnTx/>
                <a:uFillTx/>
                <a:latin typeface="Calibri"/>
                <a:ea typeface="+mn-ea"/>
                <a:cs typeface="Calibri"/>
              </a:rPr>
              <a:t>looks</a:t>
            </a:r>
            <a:r>
              <a:rPr kumimoji="0" sz="2400" b="0" i="0" u="none" strike="noStrike" kern="1200" cap="none" spc="-140" normalizeH="0" baseline="0" noProof="0" dirty="0">
                <a:ln>
                  <a:noFill/>
                </a:ln>
                <a:solidFill>
                  <a:prstClr val="black"/>
                </a:solidFill>
                <a:effectLst/>
                <a:uLnTx/>
                <a:uFillTx/>
                <a:latin typeface="Calibri"/>
                <a:ea typeface="+mn-ea"/>
                <a:cs typeface="Calibri"/>
              </a:rPr>
              <a:t> </a:t>
            </a:r>
            <a:r>
              <a:rPr kumimoji="0" sz="2400" b="0" i="0" u="none" strike="noStrike" kern="1200" cap="none" spc="-20" normalizeH="0" baseline="0" noProof="0" dirty="0">
                <a:ln>
                  <a:noFill/>
                </a:ln>
                <a:solidFill>
                  <a:prstClr val="black"/>
                </a:solidFill>
                <a:effectLst/>
                <a:uLnTx/>
                <a:uFillTx/>
                <a:latin typeface="Calibri"/>
                <a:ea typeface="+mn-ea"/>
                <a:cs typeface="Calibri"/>
              </a:rPr>
              <a:t>like</a:t>
            </a:r>
            <a:r>
              <a:rPr kumimoji="0" lang="en-US" sz="2400" b="0" i="0" u="none" strike="noStrike" kern="1200" cap="none" spc="-20" normalizeH="0" baseline="0" noProof="0" dirty="0">
                <a:ln>
                  <a:noFill/>
                </a:ln>
                <a:solidFill>
                  <a:prstClr val="black"/>
                </a:solidFill>
                <a:effectLst/>
                <a:uLnTx/>
                <a:uFillTx/>
                <a:latin typeface="Calibri"/>
                <a:ea typeface="+mn-ea"/>
                <a:cs typeface="Calibri"/>
              </a:rPr>
              <a:t> for that preference either at home or at work</a:t>
            </a:r>
            <a:r>
              <a:rPr kumimoji="0" sz="2400" b="0" i="0" u="none" strike="noStrike" kern="1200" cap="none" spc="-20"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98500" marR="0" lvl="1" indent="-229235" algn="l" defTabSz="914400" rtl="0" eaLnBrk="1" fontAlgn="auto" latinLnBrk="0" hangingPunct="1">
              <a:lnSpc>
                <a:spcPct val="100000"/>
              </a:lnSpc>
              <a:spcBef>
                <a:spcPts val="180"/>
              </a:spcBef>
              <a:spcAft>
                <a:spcPts val="0"/>
              </a:spcAft>
              <a:buClr>
                <a:srgbClr val="7E7E7E"/>
              </a:buClr>
              <a:buSzTx/>
              <a:buFont typeface="Courier New"/>
              <a:buChar char="o"/>
              <a:tabLst>
                <a:tab pos="6985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Use your </a:t>
            </a:r>
            <a:r>
              <a:rPr kumimoji="0" sz="2400" b="0" i="0" u="none" strike="noStrike" kern="1200" cap="none" spc="-10" normalizeH="0" baseline="0" noProof="0" dirty="0">
                <a:ln>
                  <a:noFill/>
                </a:ln>
                <a:solidFill>
                  <a:prstClr val="black"/>
                </a:solidFill>
                <a:effectLst/>
                <a:uLnTx/>
                <a:uFillTx/>
                <a:latin typeface="Calibri"/>
                <a:ea typeface="+mn-ea"/>
                <a:cs typeface="Calibri"/>
              </a:rPr>
              <a:t>real-life behaviors, </a:t>
            </a:r>
            <a:r>
              <a:rPr kumimoji="0" sz="2400" b="0" i="0" u="none" strike="noStrike" kern="1200" cap="none" spc="5" normalizeH="0" baseline="0" noProof="0" dirty="0">
                <a:ln>
                  <a:noFill/>
                </a:ln>
                <a:solidFill>
                  <a:prstClr val="black"/>
                </a:solidFill>
                <a:effectLst/>
                <a:uLnTx/>
                <a:uFillTx/>
                <a:latin typeface="Calibri"/>
                <a:ea typeface="+mn-ea"/>
                <a:cs typeface="Calibri"/>
              </a:rPr>
              <a:t>not </a:t>
            </a:r>
            <a:r>
              <a:rPr kumimoji="0" sz="2400" b="0" i="0" u="none" strike="noStrike" kern="1200" cap="none" spc="0" normalizeH="0" baseline="0" noProof="0" dirty="0">
                <a:ln>
                  <a:noFill/>
                </a:ln>
                <a:solidFill>
                  <a:prstClr val="black"/>
                </a:solidFill>
                <a:effectLst/>
                <a:uLnTx/>
                <a:uFillTx/>
                <a:latin typeface="Calibri"/>
                <a:ea typeface="+mn-ea"/>
                <a:cs typeface="Calibri"/>
              </a:rPr>
              <a:t>“I know a </a:t>
            </a:r>
            <a:r>
              <a:rPr kumimoji="0" sz="2400" b="0" i="0" u="none" strike="noStrike" kern="1200" cap="none" spc="5" normalizeH="0" baseline="0" noProof="0" dirty="0">
                <a:ln>
                  <a:noFill/>
                </a:ln>
                <a:solidFill>
                  <a:prstClr val="black"/>
                </a:solidFill>
                <a:effectLst/>
                <a:uLnTx/>
                <a:uFillTx/>
                <a:latin typeface="Calibri"/>
                <a:ea typeface="+mn-ea"/>
                <a:cs typeface="Calibri"/>
              </a:rPr>
              <a:t>friend”</a:t>
            </a:r>
            <a:r>
              <a:rPr kumimoji="0" sz="2400" b="0" i="0" u="none" strike="noStrike" kern="1200" cap="none" spc="-16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behaviors.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Slide Number Placeholder 3">
            <a:extLst>
              <a:ext uri="{FF2B5EF4-FFF2-40B4-BE49-F238E27FC236}">
                <a16:creationId xmlns:a16="http://schemas.microsoft.com/office/drawing/2014/main" id="{FB11157E-5AEF-D94E-A392-52A50ECC6F93}"/>
              </a:ext>
            </a:extLst>
          </p:cNvPr>
          <p:cNvSpPr>
            <a:spLocks noGrp="1"/>
          </p:cNvSpPr>
          <p:nvPr>
            <p:ph type="sldNum" sz="quarter" idx="7"/>
          </p:nvPr>
        </p:nvSpPr>
        <p:spPr>
          <a:xfrm>
            <a:off x="89306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2870"/>
            <a:ext cx="6939915" cy="695325"/>
          </a:xfrm>
          <a:prstGeom prst="rect">
            <a:avLst/>
          </a:prstGeom>
        </p:spPr>
        <p:txBody>
          <a:bodyPr vert="horz" wrap="square" lIns="0" tIns="11430" rIns="0" bIns="0" rtlCol="0">
            <a:spAutoFit/>
          </a:bodyPr>
          <a:lstStyle/>
          <a:p>
            <a:pPr marL="12700">
              <a:lnSpc>
                <a:spcPct val="100000"/>
              </a:lnSpc>
              <a:spcBef>
                <a:spcPts val="90"/>
              </a:spcBef>
            </a:pPr>
            <a:r>
              <a:rPr spc="-25" dirty="0"/>
              <a:t>Group </a:t>
            </a:r>
            <a:r>
              <a:rPr spc="-10" dirty="0"/>
              <a:t>Activity </a:t>
            </a:r>
            <a:r>
              <a:rPr spc="-5" dirty="0"/>
              <a:t>– </a:t>
            </a:r>
            <a:r>
              <a:rPr spc="-10" dirty="0"/>
              <a:t>High</a:t>
            </a:r>
            <a:r>
              <a:rPr spc="110" dirty="0"/>
              <a:t> </a:t>
            </a:r>
            <a:r>
              <a:rPr spc="-15" dirty="0"/>
              <a:t>Maturity</a:t>
            </a:r>
          </a:p>
        </p:txBody>
      </p:sp>
      <p:sp>
        <p:nvSpPr>
          <p:cNvPr id="3" name="object 3"/>
          <p:cNvSpPr txBox="1"/>
          <p:nvPr/>
        </p:nvSpPr>
        <p:spPr>
          <a:xfrm>
            <a:off x="916939" y="1791588"/>
            <a:ext cx="7771130" cy="453390"/>
          </a:xfrm>
          <a:prstGeom prst="rect">
            <a:avLst/>
          </a:prstGeom>
        </p:spPr>
        <p:txBody>
          <a:bodyPr vert="horz" wrap="square" lIns="0" tIns="13335" rIns="0" bIns="0" rtlCol="0">
            <a:spAutoFit/>
          </a:bodyPr>
          <a:lstStyle/>
          <a:p>
            <a:pPr marL="241300" marR="0" lvl="0" indent="-228600" algn="l" defTabSz="914400" rtl="0" eaLnBrk="1" fontAlgn="auto" latinLnBrk="0" hangingPunct="1">
              <a:lnSpc>
                <a:spcPct val="100000"/>
              </a:lnSpc>
              <a:spcBef>
                <a:spcPts val="105"/>
              </a:spcBef>
              <a:spcAft>
                <a:spcPts val="0"/>
              </a:spcAft>
              <a:buClr>
                <a:srgbClr val="9DC3E6"/>
              </a:buClr>
              <a:buSzTx/>
              <a:buFont typeface="Wingdings"/>
              <a:buChar char=""/>
              <a:tabLst>
                <a:tab pos="241300" algn="l"/>
              </a:tabLst>
              <a:defRPr/>
            </a:pPr>
            <a:r>
              <a:rPr kumimoji="0" sz="2800" b="0" i="0" u="none" strike="noStrike" kern="1200" cap="none" spc="-25" normalizeH="0" baseline="0" noProof="0" dirty="0">
                <a:ln>
                  <a:noFill/>
                </a:ln>
                <a:solidFill>
                  <a:prstClr val="black"/>
                </a:solidFill>
                <a:effectLst/>
                <a:uLnTx/>
                <a:uFillTx/>
                <a:latin typeface="Calibri"/>
                <a:ea typeface="+mn-ea"/>
                <a:cs typeface="Calibri"/>
              </a:rPr>
              <a:t>Let’s </a:t>
            </a:r>
            <a:r>
              <a:rPr kumimoji="0" sz="2800" b="0" i="0" u="none" strike="noStrike" kern="1200" cap="none" spc="-20" normalizeH="0" baseline="0" noProof="0" dirty="0">
                <a:ln>
                  <a:noFill/>
                </a:ln>
                <a:solidFill>
                  <a:prstClr val="black"/>
                </a:solidFill>
                <a:effectLst/>
                <a:uLnTx/>
                <a:uFillTx/>
                <a:latin typeface="Calibri"/>
                <a:ea typeface="+mn-ea"/>
                <a:cs typeface="Calibri"/>
              </a:rPr>
              <a:t>create </a:t>
            </a:r>
            <a:r>
              <a:rPr kumimoji="0" sz="2800" b="0" i="0" u="none" strike="noStrike" kern="1200" cap="none" spc="0" normalizeH="0" baseline="0" noProof="0" dirty="0">
                <a:ln>
                  <a:noFill/>
                </a:ln>
                <a:solidFill>
                  <a:prstClr val="black"/>
                </a:solidFill>
                <a:effectLst/>
                <a:uLnTx/>
                <a:uFillTx/>
                <a:latin typeface="Calibri"/>
                <a:ea typeface="+mn-ea"/>
                <a:cs typeface="Calibri"/>
              </a:rPr>
              <a:t>a </a:t>
            </a:r>
            <a:r>
              <a:rPr kumimoji="0" sz="2800" b="0" i="0" u="none" strike="noStrike" kern="1200" cap="none" spc="-5" normalizeH="0" baseline="0" noProof="0" dirty="0">
                <a:ln>
                  <a:noFill/>
                </a:ln>
                <a:solidFill>
                  <a:prstClr val="black"/>
                </a:solidFill>
                <a:effectLst/>
                <a:uLnTx/>
                <a:uFillTx/>
                <a:latin typeface="Calibri"/>
                <a:ea typeface="+mn-ea"/>
                <a:cs typeface="Calibri"/>
              </a:rPr>
              <a:t>list </a:t>
            </a:r>
            <a:r>
              <a:rPr kumimoji="0" sz="2800" b="0" i="0" u="none" strike="noStrike" kern="1200" cap="none" spc="5" normalizeH="0" baseline="0" noProof="0" dirty="0">
                <a:ln>
                  <a:noFill/>
                </a:ln>
                <a:solidFill>
                  <a:prstClr val="black"/>
                </a:solidFill>
                <a:effectLst/>
                <a:uLnTx/>
                <a:uFillTx/>
                <a:latin typeface="Calibri"/>
                <a:ea typeface="+mn-ea"/>
                <a:cs typeface="Calibri"/>
              </a:rPr>
              <a:t>of </a:t>
            </a:r>
            <a:r>
              <a:rPr kumimoji="0" sz="2800" b="0" i="0" u="none" strike="noStrike" kern="1200" cap="none" spc="0" normalizeH="0" baseline="0" noProof="0" dirty="0">
                <a:ln>
                  <a:noFill/>
                </a:ln>
                <a:solidFill>
                  <a:prstClr val="black"/>
                </a:solidFill>
                <a:effectLst/>
                <a:uLnTx/>
                <a:uFillTx/>
                <a:latin typeface="Calibri"/>
                <a:ea typeface="+mn-ea"/>
                <a:cs typeface="Calibri"/>
              </a:rPr>
              <a:t>High </a:t>
            </a:r>
            <a:r>
              <a:rPr kumimoji="0" sz="2800" b="0" i="0" u="none" strike="noStrike" kern="1200" cap="none" spc="-5" normalizeH="0" baseline="0" noProof="0" dirty="0">
                <a:ln>
                  <a:noFill/>
                </a:ln>
                <a:solidFill>
                  <a:prstClr val="black"/>
                </a:solidFill>
                <a:effectLst/>
                <a:uLnTx/>
                <a:uFillTx/>
                <a:latin typeface="Calibri"/>
                <a:ea typeface="+mn-ea"/>
                <a:cs typeface="Calibri"/>
              </a:rPr>
              <a:t>Maturity </a:t>
            </a:r>
            <a:r>
              <a:rPr kumimoji="0" sz="2800" b="0" i="0" u="none" strike="noStrike" kern="1200" cap="none" spc="-20" normalizeH="0" baseline="0" noProof="0" dirty="0">
                <a:ln>
                  <a:noFill/>
                </a:ln>
                <a:solidFill>
                  <a:prstClr val="black"/>
                </a:solidFill>
                <a:effectLst/>
                <a:uLnTx/>
                <a:uFillTx/>
                <a:latin typeface="Calibri"/>
                <a:ea typeface="+mn-ea"/>
                <a:cs typeface="Calibri"/>
              </a:rPr>
              <a:t>by</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temperament?</a:t>
            </a:r>
            <a:endParaRPr kumimoji="0" sz="28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Slide Number Placeholder 3">
            <a:extLst>
              <a:ext uri="{FF2B5EF4-FFF2-40B4-BE49-F238E27FC236}">
                <a16:creationId xmlns:a16="http://schemas.microsoft.com/office/drawing/2014/main" id="{F12A0298-A7E4-FE44-B6DD-2A04A7D4D901}"/>
              </a:ext>
            </a:extLst>
          </p:cNvPr>
          <p:cNvSpPr>
            <a:spLocks noGrp="1"/>
          </p:cNvSpPr>
          <p:nvPr>
            <p:ph type="sldNum" sz="quarter" idx="7"/>
          </p:nvPr>
        </p:nvSpPr>
        <p:spPr>
          <a:xfrm>
            <a:off x="89306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97207" y="1545136"/>
            <a:ext cx="1899010" cy="192063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6228927" y="3764080"/>
            <a:ext cx="1899010" cy="192063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228927" y="1545136"/>
            <a:ext cx="1899010" cy="192063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object 5"/>
          <p:cNvGrpSpPr/>
          <p:nvPr/>
        </p:nvGrpSpPr>
        <p:grpSpPr>
          <a:xfrm>
            <a:off x="3026664" y="691896"/>
            <a:ext cx="5779135" cy="5782310"/>
            <a:chOff x="3026664" y="691896"/>
            <a:chExt cx="5779135" cy="5782310"/>
          </a:xfrm>
        </p:grpSpPr>
        <p:sp>
          <p:nvSpPr>
            <p:cNvPr id="6" name="object 6"/>
            <p:cNvSpPr/>
            <p:nvPr/>
          </p:nvSpPr>
          <p:spPr>
            <a:xfrm>
              <a:off x="3897207" y="3764080"/>
              <a:ext cx="1899010" cy="192063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026664" y="691896"/>
              <a:ext cx="5779007" cy="5782055"/>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object 8"/>
          <p:cNvSpPr txBox="1"/>
          <p:nvPr/>
        </p:nvSpPr>
        <p:spPr>
          <a:xfrm>
            <a:off x="756072" y="1582187"/>
            <a:ext cx="1918970" cy="1488440"/>
          </a:xfrm>
          <a:prstGeom prst="rect">
            <a:avLst/>
          </a:prstGeom>
        </p:spPr>
        <p:txBody>
          <a:bodyPr vert="horz" wrap="square" lIns="0" tIns="12700" rIns="0" bIns="0" rtlCol="0">
            <a:spAutoFit/>
          </a:bodyPr>
          <a:lstStyle/>
          <a:p>
            <a:pPr marL="299085" marR="0" lvl="0" indent="-287020" algn="l" defTabSz="914400" rtl="0" eaLnBrk="1" fontAlgn="auto" latinLnBrk="0" hangingPunct="1">
              <a:lnSpc>
                <a:spcPct val="100000"/>
              </a:lnSpc>
              <a:spcBef>
                <a:spcPts val="100"/>
              </a:spcBef>
              <a:spcAft>
                <a:spcPts val="0"/>
              </a:spcAft>
              <a:buClrTx/>
              <a:buSzTx/>
              <a:buFont typeface="Arial"/>
              <a:buChar char="•"/>
              <a:tabLst>
                <a:tab pos="299085" algn="l"/>
                <a:tab pos="299720" algn="l"/>
              </a:tabLst>
              <a:defRPr/>
            </a:pPr>
            <a:r>
              <a:rPr kumimoji="0" sz="2400" b="0" i="0" u="none" strike="noStrike" kern="1200" cap="none" spc="-15" normalizeH="0" baseline="0" noProof="0" dirty="0">
                <a:ln>
                  <a:noFill/>
                </a:ln>
                <a:solidFill>
                  <a:prstClr val="black"/>
                </a:solidFill>
                <a:effectLst/>
                <a:uLnTx/>
                <a:uFillTx/>
                <a:latin typeface="Calibri"/>
                <a:ea typeface="+mn-ea"/>
                <a:cs typeface="Calibri"/>
              </a:rPr>
              <a:t>Arrogant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Prideful</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35" normalizeH="0" baseline="0" noProof="0" dirty="0">
                <a:ln>
                  <a:noFill/>
                </a:ln>
                <a:solidFill>
                  <a:prstClr val="black"/>
                </a:solidFill>
                <a:effectLst/>
                <a:uLnTx/>
                <a:uFillTx/>
                <a:latin typeface="Calibri"/>
                <a:ea typeface="+mn-ea"/>
                <a:cs typeface="Calibri"/>
              </a:rPr>
              <a:t>“Above </a:t>
            </a:r>
            <a:r>
              <a:rPr kumimoji="0" sz="2400" b="0" i="0" u="none" strike="noStrike" kern="1200" cap="none" spc="0" normalizeH="0" baseline="0" noProof="0" dirty="0">
                <a:ln>
                  <a:noFill/>
                </a:ln>
                <a:solidFill>
                  <a:prstClr val="black"/>
                </a:solidFill>
                <a:effectLst/>
                <a:uLnTx/>
                <a:uFillTx/>
                <a:latin typeface="Calibri"/>
                <a:ea typeface="+mn-ea"/>
                <a:cs typeface="Calibri"/>
              </a:rPr>
              <a:t>it</a:t>
            </a:r>
            <a:r>
              <a:rPr kumimoji="0" sz="2400" b="0" i="0" u="none" strike="noStrike" kern="1200" cap="none" spc="-114"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all”</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Judgmental</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txBox="1"/>
          <p:nvPr/>
        </p:nvSpPr>
        <p:spPr>
          <a:xfrm>
            <a:off x="826481" y="3782538"/>
            <a:ext cx="2092960" cy="2220595"/>
          </a:xfrm>
          <a:prstGeom prst="rect">
            <a:avLst/>
          </a:prstGeom>
        </p:spPr>
        <p:txBody>
          <a:bodyPr vert="horz" wrap="square" lIns="0" tIns="12700" rIns="0" bIns="0" rtlCol="0">
            <a:spAutoFit/>
          </a:bodyPr>
          <a:lstStyle/>
          <a:p>
            <a:pPr marL="299085" marR="0" lvl="0" indent="-287020" algn="l" defTabSz="914400" rtl="0" eaLnBrk="1" fontAlgn="auto" latinLnBrk="0" hangingPunct="1">
              <a:lnSpc>
                <a:spcPct val="100000"/>
              </a:lnSpc>
              <a:spcBef>
                <a:spcPts val="100"/>
              </a:spcBef>
              <a:spcAft>
                <a:spcPts val="0"/>
              </a:spcAft>
              <a:buClrTx/>
              <a:buSzTx/>
              <a:buFont typeface="Arial"/>
              <a:buChar char="•"/>
              <a:tabLst>
                <a:tab pos="299085" algn="l"/>
                <a:tab pos="29972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Control</a:t>
            </a:r>
            <a:r>
              <a:rPr kumimoji="0" sz="2400" b="0" i="0" u="none" strike="noStrike" kern="1200" cap="none" spc="-7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freaks</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7366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Hold </a:t>
            </a:r>
            <a:r>
              <a:rPr kumimoji="0" sz="2400" b="0" i="0" u="none" strike="noStrike" kern="1200" cap="none" spc="-10" normalizeH="0" baseline="0" noProof="0" dirty="0">
                <a:ln>
                  <a:noFill/>
                </a:ln>
                <a:solidFill>
                  <a:prstClr val="black"/>
                </a:solidFill>
                <a:effectLst/>
                <a:uLnTx/>
                <a:uFillTx/>
                <a:latin typeface="Calibri"/>
                <a:ea typeface="+mn-ea"/>
                <a:cs typeface="Calibri"/>
              </a:rPr>
              <a:t>onto</a:t>
            </a:r>
            <a:r>
              <a:rPr kumimoji="0" sz="2400" b="0" i="0" u="none" strike="noStrike" kern="1200" cap="none" spc="-10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the  </a:t>
            </a:r>
            <a:r>
              <a:rPr kumimoji="0" sz="2400" b="0" i="0" u="none" strike="noStrike" kern="1200" cap="none" spc="-10" normalizeH="0" baseline="0" noProof="0" dirty="0">
                <a:ln>
                  <a:noFill/>
                </a:ln>
                <a:solidFill>
                  <a:prstClr val="black"/>
                </a:solidFill>
                <a:effectLst/>
                <a:uLnTx/>
                <a:uFillTx/>
                <a:latin typeface="Calibri"/>
                <a:ea typeface="+mn-ea"/>
                <a:cs typeface="Calibri"/>
              </a:rPr>
              <a:t>status</a:t>
            </a:r>
            <a:r>
              <a:rPr kumimoji="0" sz="2400" b="0" i="0" u="none" strike="noStrike" kern="1200" cap="none" spc="-8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quo</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Lack</a:t>
            </a:r>
            <a:r>
              <a:rPr kumimoji="0" sz="2400" b="0" i="0" u="none" strike="noStrike" kern="1200" cap="none" spc="-4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flexibility</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508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My </a:t>
            </a:r>
            <a:r>
              <a:rPr kumimoji="0" sz="2400" b="0" i="0" u="none" strike="noStrike" kern="1200" cap="none" spc="-30" normalizeH="0" baseline="0" noProof="0" dirty="0">
                <a:ln>
                  <a:noFill/>
                </a:ln>
                <a:solidFill>
                  <a:prstClr val="black"/>
                </a:solidFill>
                <a:effectLst/>
                <a:uLnTx/>
                <a:uFillTx/>
                <a:latin typeface="Calibri"/>
                <a:ea typeface="+mn-ea"/>
                <a:cs typeface="Calibri"/>
              </a:rPr>
              <a:t>way </a:t>
            </a:r>
            <a:r>
              <a:rPr kumimoji="0" sz="2400" b="0" i="0" u="none" strike="noStrike" kern="1200" cap="none" spc="0" normalizeH="0" baseline="0" noProof="0" dirty="0">
                <a:ln>
                  <a:noFill/>
                </a:ln>
                <a:solidFill>
                  <a:prstClr val="black"/>
                </a:solidFill>
                <a:effectLst/>
                <a:uLnTx/>
                <a:uFillTx/>
                <a:latin typeface="Calibri"/>
                <a:ea typeface="+mn-ea"/>
                <a:cs typeface="Calibri"/>
              </a:rPr>
              <a:t>or</a:t>
            </a:r>
            <a:r>
              <a:rPr kumimoji="0" sz="2400" b="0" i="0" u="none" strike="noStrike" kern="1200" cap="none" spc="-11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the  </a:t>
            </a:r>
            <a:r>
              <a:rPr kumimoji="0" sz="2400" b="0" i="0" u="none" strike="noStrike" kern="1200" cap="none" spc="-25" normalizeH="0" baseline="0" noProof="0" dirty="0">
                <a:ln>
                  <a:noFill/>
                </a:ln>
                <a:solidFill>
                  <a:prstClr val="black"/>
                </a:solidFill>
                <a:effectLst/>
                <a:uLnTx/>
                <a:uFillTx/>
                <a:latin typeface="Calibri"/>
                <a:ea typeface="+mn-ea"/>
                <a:cs typeface="Calibri"/>
              </a:rPr>
              <a:t>highway</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txBox="1"/>
          <p:nvPr/>
        </p:nvSpPr>
        <p:spPr>
          <a:xfrm>
            <a:off x="8968087" y="3172728"/>
            <a:ext cx="2675255" cy="2585720"/>
          </a:xfrm>
          <a:prstGeom prst="rect">
            <a:avLst/>
          </a:prstGeom>
        </p:spPr>
        <p:txBody>
          <a:bodyPr vert="horz" wrap="square" lIns="0" tIns="12700" rIns="0" bIns="0" rtlCol="0">
            <a:spAutoFit/>
          </a:bodyPr>
          <a:lstStyle/>
          <a:p>
            <a:pPr marL="299085" marR="5080" lvl="0" indent="-287020" algn="l" defTabSz="914400" rtl="0" eaLnBrk="1" fontAlgn="auto" latinLnBrk="0" hangingPunct="1">
              <a:lnSpc>
                <a:spcPct val="100000"/>
              </a:lnSpc>
              <a:spcBef>
                <a:spcPts val="100"/>
              </a:spcBef>
              <a:spcAft>
                <a:spcPts val="0"/>
              </a:spcAft>
              <a:buClrTx/>
              <a:buSzTx/>
              <a:buFont typeface="Arial"/>
              <a:buChar char="•"/>
              <a:tabLst>
                <a:tab pos="299085" algn="l"/>
                <a:tab pos="299720" algn="l"/>
              </a:tabLst>
              <a:defRPr/>
            </a:pPr>
            <a:r>
              <a:rPr kumimoji="0" sz="2400" b="0" i="0" u="none" strike="noStrike" kern="1200" cap="none" spc="-15" normalizeH="0" baseline="0" noProof="0" dirty="0">
                <a:ln>
                  <a:noFill/>
                </a:ln>
                <a:solidFill>
                  <a:prstClr val="black"/>
                </a:solidFill>
                <a:effectLst/>
                <a:uLnTx/>
                <a:uFillTx/>
                <a:latin typeface="Calibri"/>
                <a:ea typeface="+mn-ea"/>
                <a:cs typeface="Calibri"/>
              </a:rPr>
              <a:t>Play </a:t>
            </a:r>
            <a:r>
              <a:rPr kumimoji="0" sz="2400" b="0" i="0" u="none" strike="noStrike" kern="1200" cap="none" spc="-5" normalizeH="0" baseline="0" noProof="0" dirty="0">
                <a:ln>
                  <a:noFill/>
                </a:ln>
                <a:solidFill>
                  <a:prstClr val="black"/>
                </a:solidFill>
                <a:effectLst/>
                <a:uLnTx/>
                <a:uFillTx/>
                <a:latin typeface="Calibri"/>
                <a:ea typeface="+mn-ea"/>
                <a:cs typeface="Calibri"/>
              </a:rPr>
              <a:t>too small,</a:t>
            </a:r>
            <a:r>
              <a:rPr kumimoji="0" sz="2400" b="0" i="0" u="none" strike="noStrike" kern="1200" cap="none" spc="-11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play  </a:t>
            </a:r>
            <a:r>
              <a:rPr kumimoji="0" sz="2400" b="0" i="0" u="none" strike="noStrike" kern="1200" cap="none" spc="-5" normalizeH="0" baseline="0" noProof="0" dirty="0">
                <a:ln>
                  <a:noFill/>
                </a:ln>
                <a:solidFill>
                  <a:prstClr val="black"/>
                </a:solidFill>
                <a:effectLst/>
                <a:uLnTx/>
                <a:uFillTx/>
                <a:latin typeface="Calibri"/>
                <a:ea typeface="+mn-ea"/>
                <a:cs typeface="Calibri"/>
              </a:rPr>
              <a:t>too</a:t>
            </a:r>
            <a:r>
              <a:rPr kumimoji="0" sz="2400" b="0" i="0" u="none" strike="noStrike" kern="1200" cap="none" spc="-4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big</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34544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Often </a:t>
            </a:r>
            <a:r>
              <a:rPr kumimoji="0" sz="2400" b="0" i="0" u="none" strike="noStrike" kern="1200" cap="none" spc="-10" normalizeH="0" baseline="0" noProof="0" dirty="0">
                <a:ln>
                  <a:noFill/>
                </a:ln>
                <a:solidFill>
                  <a:prstClr val="black"/>
                </a:solidFill>
                <a:effectLst/>
                <a:uLnTx/>
                <a:uFillTx/>
                <a:latin typeface="Calibri"/>
                <a:ea typeface="+mn-ea"/>
                <a:cs typeface="Calibri"/>
              </a:rPr>
              <a:t>gives </a:t>
            </a:r>
            <a:r>
              <a:rPr kumimoji="0" sz="2400" b="0" i="0" u="none" strike="noStrike" kern="1200" cap="none" spc="0" normalizeH="0" baseline="0" noProof="0" dirty="0">
                <a:ln>
                  <a:noFill/>
                </a:ln>
                <a:solidFill>
                  <a:prstClr val="black"/>
                </a:solidFill>
                <a:effectLst/>
                <a:uLnTx/>
                <a:uFillTx/>
                <a:latin typeface="Calibri"/>
                <a:ea typeface="+mn-ea"/>
                <a:cs typeface="Calibri"/>
              </a:rPr>
              <a:t>in</a:t>
            </a:r>
            <a:r>
              <a:rPr kumimoji="0" sz="2400" b="0" i="0" u="none" strike="noStrike" kern="1200" cap="none" spc="-7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to  </a:t>
            </a:r>
            <a:r>
              <a:rPr kumimoji="0" sz="2400" b="0" i="0" u="none" strike="noStrike" kern="1200" cap="none" spc="-5" normalizeH="0" baseline="0" noProof="0" dirty="0">
                <a:ln>
                  <a:noFill/>
                </a:ln>
                <a:solidFill>
                  <a:prstClr val="black"/>
                </a:solidFill>
                <a:effectLst/>
                <a:uLnTx/>
                <a:uFillTx/>
                <a:latin typeface="Calibri"/>
                <a:ea typeface="+mn-ea"/>
                <a:cs typeface="Calibri"/>
              </a:rPr>
              <a:t>others</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Emotional</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18415"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Difficulty</a:t>
            </a:r>
            <a:r>
              <a:rPr kumimoji="0" sz="2400" b="0" i="0" u="none" strike="noStrike" kern="1200" cap="none" spc="-12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achieving  </a:t>
            </a:r>
            <a:r>
              <a:rPr kumimoji="0" sz="2400" b="0" i="0" u="none" strike="noStrike" kern="1200" cap="none" spc="-5" normalizeH="0" baseline="0" noProof="0" dirty="0">
                <a:ln>
                  <a:noFill/>
                </a:ln>
                <a:solidFill>
                  <a:prstClr val="black"/>
                </a:solidFill>
                <a:effectLst/>
                <a:uLnTx/>
                <a:uFillTx/>
                <a:latin typeface="Calibri"/>
                <a:ea typeface="+mn-ea"/>
                <a:cs typeface="Calibri"/>
              </a:rPr>
              <a:t>goals</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txBox="1"/>
          <p:nvPr/>
        </p:nvSpPr>
        <p:spPr>
          <a:xfrm>
            <a:off x="8985765" y="1261878"/>
            <a:ext cx="2975610" cy="1488440"/>
          </a:xfrm>
          <a:prstGeom prst="rect">
            <a:avLst/>
          </a:prstGeom>
        </p:spPr>
        <p:txBody>
          <a:bodyPr vert="horz" wrap="square" lIns="0" tIns="12700" rIns="0" bIns="0" rtlCol="0">
            <a:spAutoFit/>
          </a:bodyPr>
          <a:lstStyle/>
          <a:p>
            <a:pPr marL="299085" marR="0" lvl="0" indent="-287020" algn="l" defTabSz="914400" rtl="0" eaLnBrk="1" fontAlgn="auto" latinLnBrk="0" hangingPunct="1">
              <a:lnSpc>
                <a:spcPct val="100000"/>
              </a:lnSpc>
              <a:spcBef>
                <a:spcPts val="100"/>
              </a:spcBef>
              <a:spcAft>
                <a:spcPts val="0"/>
              </a:spcAft>
              <a:buClrTx/>
              <a:buSzTx/>
              <a:buFont typeface="Arial"/>
              <a:buChar char="•"/>
              <a:tabLst>
                <a:tab pos="299085" algn="l"/>
                <a:tab pos="299720" algn="l"/>
              </a:tabLst>
              <a:defRPr/>
            </a:pPr>
            <a:r>
              <a:rPr kumimoji="0" sz="2400" b="0" i="0" u="none" strike="noStrike" kern="1200" cap="none" spc="-20" normalizeH="0" baseline="0" noProof="0" dirty="0">
                <a:ln>
                  <a:noFill/>
                </a:ln>
                <a:solidFill>
                  <a:prstClr val="black"/>
                </a:solidFill>
                <a:effectLst/>
                <a:uLnTx/>
                <a:uFillTx/>
                <a:latin typeface="Calibri"/>
                <a:ea typeface="+mn-ea"/>
                <a:cs typeface="Calibri"/>
              </a:rPr>
              <a:t>It’s </a:t>
            </a:r>
            <a:r>
              <a:rPr kumimoji="0" sz="2400" b="0" i="0" u="none" strike="noStrike" kern="1200" cap="none" spc="0" normalizeH="0" baseline="0" noProof="0" dirty="0">
                <a:ln>
                  <a:noFill/>
                </a:ln>
                <a:solidFill>
                  <a:prstClr val="black"/>
                </a:solidFill>
                <a:effectLst/>
                <a:uLnTx/>
                <a:uFillTx/>
                <a:latin typeface="Calibri"/>
                <a:ea typeface="+mn-ea"/>
                <a:cs typeface="Calibri"/>
              </a:rPr>
              <a:t>all </a:t>
            </a:r>
            <a:r>
              <a:rPr kumimoji="0" sz="2400" b="0" i="0" u="none" strike="noStrike" kern="1200" cap="none" spc="5" normalizeH="0" baseline="0" noProof="0" dirty="0">
                <a:ln>
                  <a:noFill/>
                </a:ln>
                <a:solidFill>
                  <a:prstClr val="black"/>
                </a:solidFill>
                <a:effectLst/>
                <a:uLnTx/>
                <a:uFillTx/>
                <a:latin typeface="Calibri"/>
                <a:ea typeface="+mn-ea"/>
                <a:cs typeface="Calibri"/>
              </a:rPr>
              <a:t>about</a:t>
            </a:r>
            <a:r>
              <a:rPr kumimoji="0" sz="2400" b="0" i="0" u="none" strike="noStrike" kern="1200" cap="none" spc="-7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ME!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Rules don’t</a:t>
            </a:r>
            <a:r>
              <a:rPr kumimoji="0" sz="2400" b="0" i="0" u="none" strike="noStrike" kern="1200" cap="none" spc="-6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apply</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Ruled </a:t>
            </a:r>
            <a:r>
              <a:rPr kumimoji="0" sz="2400" b="0" i="0" u="none" strike="noStrike" kern="1200" cap="none" spc="5" normalizeH="0" baseline="0" noProof="0" dirty="0">
                <a:ln>
                  <a:noFill/>
                </a:ln>
                <a:solidFill>
                  <a:prstClr val="black"/>
                </a:solidFill>
                <a:effectLst/>
                <a:uLnTx/>
                <a:uFillTx/>
                <a:latin typeface="Calibri"/>
                <a:ea typeface="+mn-ea"/>
                <a:cs typeface="Calibri"/>
              </a:rPr>
              <a:t>by </a:t>
            </a:r>
            <a:r>
              <a:rPr kumimoji="0" sz="2400" b="0" i="0" u="none" strike="noStrike" kern="1200" cap="none" spc="0" normalizeH="0" baseline="0" noProof="0" dirty="0">
                <a:ln>
                  <a:noFill/>
                </a:ln>
                <a:solidFill>
                  <a:prstClr val="black"/>
                </a:solidFill>
                <a:effectLst/>
                <a:uLnTx/>
                <a:uFillTx/>
                <a:latin typeface="Calibri"/>
                <a:ea typeface="+mn-ea"/>
                <a:cs typeface="Calibri"/>
              </a:rPr>
              <a:t>their</a:t>
            </a:r>
            <a:r>
              <a:rPr kumimoji="0" sz="2400" b="0" i="0" u="none" strike="noStrike" kern="1200" cap="none" spc="-10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“gut”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Live </a:t>
            </a:r>
            <a:r>
              <a:rPr kumimoji="0" sz="2400" b="0" i="0" u="none" strike="noStrike" kern="1200" cap="none" spc="0" normalizeH="0" baseline="0" noProof="0" dirty="0">
                <a:ln>
                  <a:noFill/>
                </a:ln>
                <a:solidFill>
                  <a:prstClr val="black"/>
                </a:solidFill>
                <a:effectLst/>
                <a:uLnTx/>
                <a:uFillTx/>
                <a:latin typeface="Calibri"/>
                <a:ea typeface="+mn-ea"/>
                <a:cs typeface="Calibri"/>
              </a:rPr>
              <a:t>“in </a:t>
            </a:r>
            <a:r>
              <a:rPr kumimoji="0" sz="2400" b="0" i="0" u="none" strike="noStrike" kern="1200" cap="none" spc="5" normalizeH="0" baseline="0" noProof="0" dirty="0">
                <a:ln>
                  <a:noFill/>
                </a:ln>
                <a:solidFill>
                  <a:prstClr val="black"/>
                </a:solidFill>
                <a:effectLst/>
                <a:uLnTx/>
                <a:uFillTx/>
                <a:latin typeface="Calibri"/>
                <a:ea typeface="+mn-ea"/>
                <a:cs typeface="Calibri"/>
              </a:rPr>
              <a:t>the</a:t>
            </a:r>
            <a:r>
              <a:rPr kumimoji="0" sz="2400" b="0" i="0" u="none" strike="noStrike" kern="1200" cap="none" spc="-9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moment”</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12" name="object 12"/>
          <p:cNvSpPr txBox="1">
            <a:spLocks noGrp="1"/>
          </p:cNvSpPr>
          <p:nvPr>
            <p:ph type="title"/>
          </p:nvPr>
        </p:nvSpPr>
        <p:spPr>
          <a:xfrm>
            <a:off x="4506071" y="131890"/>
            <a:ext cx="2633980" cy="512445"/>
          </a:xfrm>
          <a:prstGeom prst="rect">
            <a:avLst/>
          </a:prstGeom>
        </p:spPr>
        <p:txBody>
          <a:bodyPr vert="horz" wrap="square" lIns="0" tIns="11430" rIns="0" bIns="0" rtlCol="0">
            <a:spAutoFit/>
          </a:bodyPr>
          <a:lstStyle/>
          <a:p>
            <a:pPr marL="12700">
              <a:lnSpc>
                <a:spcPct val="100000"/>
              </a:lnSpc>
              <a:spcBef>
                <a:spcPts val="90"/>
              </a:spcBef>
            </a:pPr>
            <a:r>
              <a:rPr sz="3200" spc="-40" dirty="0"/>
              <a:t>LOW</a:t>
            </a:r>
            <a:r>
              <a:rPr sz="3200" spc="-75" dirty="0"/>
              <a:t> </a:t>
            </a:r>
            <a:r>
              <a:rPr sz="3200" spc="-35" dirty="0"/>
              <a:t>MATURITY</a:t>
            </a:r>
            <a:endParaRPr sz="3200"/>
          </a:p>
        </p:txBody>
      </p:sp>
      <p:sp>
        <p:nvSpPr>
          <p:cNvPr id="13" name="Slide Number Placeholder 12">
            <a:extLst>
              <a:ext uri="{FF2B5EF4-FFF2-40B4-BE49-F238E27FC236}">
                <a16:creationId xmlns:a16="http://schemas.microsoft.com/office/drawing/2014/main" id="{E6CC2C0A-104A-F641-962B-039A9400070F}"/>
              </a:ext>
            </a:extLst>
          </p:cNvPr>
          <p:cNvSpPr>
            <a:spLocks noGrp="1"/>
          </p:cNvSpPr>
          <p:nvPr>
            <p:ph type="sldNum" sz="quarter" idx="7"/>
          </p:nvPr>
        </p:nvSpPr>
        <p:spPr>
          <a:xfrm>
            <a:off x="89306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91239" y="3962985"/>
            <a:ext cx="1718722" cy="173952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6222959" y="3962985"/>
            <a:ext cx="1718722" cy="17395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222960" y="1634270"/>
            <a:ext cx="1718721" cy="1736545"/>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object 5"/>
          <p:cNvGrpSpPr/>
          <p:nvPr/>
        </p:nvGrpSpPr>
        <p:grpSpPr>
          <a:xfrm>
            <a:off x="2926079" y="664464"/>
            <a:ext cx="5809615" cy="5809615"/>
            <a:chOff x="2926079" y="664464"/>
            <a:chExt cx="5809615" cy="5809615"/>
          </a:xfrm>
        </p:grpSpPr>
        <p:sp>
          <p:nvSpPr>
            <p:cNvPr id="6" name="object 6"/>
            <p:cNvSpPr/>
            <p:nvPr/>
          </p:nvSpPr>
          <p:spPr>
            <a:xfrm>
              <a:off x="3887078" y="1634270"/>
              <a:ext cx="1722883" cy="1736545"/>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2926079" y="664464"/>
              <a:ext cx="5809487" cy="5809487"/>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object 8"/>
          <p:cNvSpPr txBox="1"/>
          <p:nvPr/>
        </p:nvSpPr>
        <p:spPr>
          <a:xfrm>
            <a:off x="417407" y="1336940"/>
            <a:ext cx="2380615" cy="2219960"/>
          </a:xfrm>
          <a:prstGeom prst="rect">
            <a:avLst/>
          </a:prstGeom>
        </p:spPr>
        <p:txBody>
          <a:bodyPr vert="horz" wrap="square" lIns="0" tIns="12700" rIns="0" bIns="0" rtlCol="0">
            <a:spAutoFit/>
          </a:bodyPr>
          <a:lstStyle/>
          <a:p>
            <a:pPr marL="299085" marR="0" lvl="0" indent="-287020" algn="l" defTabSz="914400" rtl="0" eaLnBrk="1" fontAlgn="auto" latinLnBrk="0" hangingPunct="1">
              <a:lnSpc>
                <a:spcPct val="100000"/>
              </a:lnSpc>
              <a:spcBef>
                <a:spcPts val="100"/>
              </a:spcBef>
              <a:spcAft>
                <a:spcPts val="0"/>
              </a:spcAft>
              <a:buClrTx/>
              <a:buSzTx/>
              <a:buFont typeface="Arial"/>
              <a:buChar char="•"/>
              <a:tabLst>
                <a:tab pos="299085" algn="l"/>
                <a:tab pos="29972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Expertise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Visionary</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252095"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Ask</a:t>
            </a:r>
            <a:r>
              <a:rPr kumimoji="0" sz="2400" b="0" i="0" u="none" strike="noStrike" kern="1200" cap="none" spc="-6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thoughtful  questions</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508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C</a:t>
            </a:r>
            <a:r>
              <a:rPr kumimoji="0" sz="2400" b="0" i="0" u="none" strike="noStrike" kern="1200" cap="none" spc="5" normalizeH="0" baseline="0" noProof="0" dirty="0">
                <a:ln>
                  <a:noFill/>
                </a:ln>
                <a:solidFill>
                  <a:prstClr val="black"/>
                </a:solidFill>
                <a:effectLst/>
                <a:uLnTx/>
                <a:uFillTx/>
                <a:latin typeface="Calibri"/>
                <a:ea typeface="+mn-ea"/>
                <a:cs typeface="Calibri"/>
              </a:rPr>
              <a:t>o</a:t>
            </a:r>
            <a:r>
              <a:rPr kumimoji="0" sz="2400" b="0" i="0" u="none" strike="noStrike" kern="1200" cap="none" spc="10" normalizeH="0" baseline="0" noProof="0" dirty="0">
                <a:ln>
                  <a:noFill/>
                </a:ln>
                <a:solidFill>
                  <a:prstClr val="black"/>
                </a:solidFill>
                <a:effectLst/>
                <a:uLnTx/>
                <a:uFillTx/>
                <a:latin typeface="Calibri"/>
                <a:ea typeface="+mn-ea"/>
                <a:cs typeface="Calibri"/>
              </a:rPr>
              <a:t>n</a:t>
            </a:r>
            <a:r>
              <a:rPr kumimoji="0" sz="2400" b="0" i="0" u="none" strike="noStrike" kern="1200" cap="none" spc="-5" normalizeH="0" baseline="0" noProof="0" dirty="0">
                <a:ln>
                  <a:noFill/>
                </a:ln>
                <a:solidFill>
                  <a:prstClr val="black"/>
                </a:solidFill>
                <a:effectLst/>
                <a:uLnTx/>
                <a:uFillTx/>
                <a:latin typeface="Calibri"/>
                <a:ea typeface="+mn-ea"/>
                <a:cs typeface="Calibri"/>
              </a:rPr>
              <a:t>s</a:t>
            </a:r>
            <a:r>
              <a:rPr kumimoji="0" sz="2400" b="0" i="0" u="none" strike="noStrike" kern="1200" cap="none" spc="5" normalizeH="0" baseline="0" noProof="0" dirty="0">
                <a:ln>
                  <a:noFill/>
                </a:ln>
                <a:solidFill>
                  <a:prstClr val="black"/>
                </a:solidFill>
                <a:effectLst/>
                <a:uLnTx/>
                <a:uFillTx/>
                <a:latin typeface="Calibri"/>
                <a:ea typeface="+mn-ea"/>
                <a:cs typeface="Calibri"/>
              </a:rPr>
              <a:t>e</a:t>
            </a:r>
            <a:r>
              <a:rPr kumimoji="0" sz="2400" b="0" i="0" u="none" strike="noStrike" kern="1200" cap="none" spc="10" normalizeH="0" baseline="0" noProof="0" dirty="0">
                <a:ln>
                  <a:noFill/>
                </a:ln>
                <a:solidFill>
                  <a:prstClr val="black"/>
                </a:solidFill>
                <a:effectLst/>
                <a:uLnTx/>
                <a:uFillTx/>
                <a:latin typeface="Calibri"/>
                <a:ea typeface="+mn-ea"/>
                <a:cs typeface="Calibri"/>
              </a:rPr>
              <a:t>qu</a:t>
            </a:r>
            <a:r>
              <a:rPr kumimoji="0" sz="2400" b="0" i="0" u="none" strike="noStrike" kern="1200" cap="none" spc="0" normalizeH="0" baseline="0" noProof="0" dirty="0">
                <a:ln>
                  <a:noFill/>
                </a:ln>
                <a:solidFill>
                  <a:prstClr val="black"/>
                </a:solidFill>
                <a:effectLst/>
                <a:uLnTx/>
                <a:uFillTx/>
                <a:latin typeface="Calibri"/>
                <a:ea typeface="+mn-ea"/>
                <a:cs typeface="Calibri"/>
              </a:rPr>
              <a:t>e</a:t>
            </a:r>
            <a:r>
              <a:rPr kumimoji="0" sz="2400" b="0" i="0" u="none" strike="noStrike" kern="1200" cap="none" spc="10" normalizeH="0" baseline="0" noProof="0" dirty="0">
                <a:ln>
                  <a:noFill/>
                </a:ln>
                <a:solidFill>
                  <a:prstClr val="black"/>
                </a:solidFill>
                <a:effectLst/>
                <a:uLnTx/>
                <a:uFillTx/>
                <a:latin typeface="Calibri"/>
                <a:ea typeface="+mn-ea"/>
                <a:cs typeface="Calibri"/>
              </a:rPr>
              <a:t>n</a:t>
            </a:r>
            <a:r>
              <a:rPr kumimoji="0" sz="2400" b="0" i="0" u="none" strike="noStrike" kern="1200" cap="none" spc="-10" normalizeH="0" baseline="0" noProof="0" dirty="0">
                <a:ln>
                  <a:noFill/>
                </a:ln>
                <a:solidFill>
                  <a:prstClr val="black"/>
                </a:solidFill>
                <a:effectLst/>
                <a:uLnTx/>
                <a:uFillTx/>
                <a:latin typeface="Calibri"/>
                <a:ea typeface="+mn-ea"/>
                <a:cs typeface="Calibri"/>
              </a:rPr>
              <a:t>c</a:t>
            </a:r>
            <a:r>
              <a:rPr kumimoji="0" sz="2400" b="0" i="0" u="none" strike="noStrike" kern="1200" cap="none" spc="5" normalizeH="0" baseline="0" noProof="0" dirty="0">
                <a:ln>
                  <a:noFill/>
                </a:ln>
                <a:solidFill>
                  <a:prstClr val="black"/>
                </a:solidFill>
                <a:effectLst/>
                <a:uLnTx/>
                <a:uFillTx/>
                <a:latin typeface="Calibri"/>
                <a:ea typeface="+mn-ea"/>
                <a:cs typeface="Calibri"/>
              </a:rPr>
              <a:t>e</a:t>
            </a:r>
            <a:r>
              <a:rPr kumimoji="0" sz="2400" b="0" i="0" u="none" strike="noStrike" kern="1200" cap="none" spc="0" normalizeH="0" baseline="0" noProof="0" dirty="0">
                <a:ln>
                  <a:noFill/>
                </a:ln>
                <a:solidFill>
                  <a:prstClr val="black"/>
                </a:solidFill>
                <a:effectLst/>
                <a:uLnTx/>
                <a:uFillTx/>
                <a:latin typeface="Calibri"/>
                <a:ea typeface="+mn-ea"/>
                <a:cs typeface="Calibri"/>
              </a:rPr>
              <a:t>s—  all of</a:t>
            </a:r>
            <a:r>
              <a:rPr kumimoji="0" sz="2400" b="0" i="0" u="none" strike="noStrike" kern="1200" cap="none" spc="-3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them</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txBox="1"/>
          <p:nvPr/>
        </p:nvSpPr>
        <p:spPr>
          <a:xfrm>
            <a:off x="389060" y="4291671"/>
            <a:ext cx="2743200" cy="1854200"/>
          </a:xfrm>
          <a:prstGeom prst="rect">
            <a:avLst/>
          </a:prstGeom>
        </p:spPr>
        <p:txBody>
          <a:bodyPr vert="horz" wrap="square" lIns="0" tIns="12700" rIns="0" bIns="0" rtlCol="0">
            <a:spAutoFit/>
          </a:bodyPr>
          <a:lstStyle/>
          <a:p>
            <a:pPr marL="299085" marR="0" lvl="0" indent="-287020" algn="l" defTabSz="914400" rtl="0" eaLnBrk="1" fontAlgn="auto" latinLnBrk="0" hangingPunct="1">
              <a:lnSpc>
                <a:spcPct val="100000"/>
              </a:lnSpc>
              <a:spcBef>
                <a:spcPts val="100"/>
              </a:spcBef>
              <a:spcAft>
                <a:spcPts val="0"/>
              </a:spcAft>
              <a:buClrTx/>
              <a:buSzTx/>
              <a:buFont typeface="Arial"/>
              <a:buChar char="•"/>
              <a:tabLst>
                <a:tab pos="299085" algn="l"/>
                <a:tab pos="29972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Follow </a:t>
            </a:r>
            <a:r>
              <a:rPr kumimoji="0" sz="2400" b="0" i="0" u="none" strike="noStrike" kern="1200" cap="none" spc="5" normalizeH="0" baseline="0" noProof="0" dirty="0">
                <a:ln>
                  <a:noFill/>
                </a:ln>
                <a:solidFill>
                  <a:prstClr val="black"/>
                </a:solidFill>
                <a:effectLst/>
                <a:uLnTx/>
                <a:uFillTx/>
                <a:latin typeface="Calibri"/>
                <a:ea typeface="+mn-ea"/>
                <a:cs typeface="Calibri"/>
              </a:rPr>
              <a:t>the</a:t>
            </a:r>
            <a:r>
              <a:rPr kumimoji="0" sz="2400" b="0" i="0" u="none" strike="noStrike" kern="1200" cap="none" spc="-11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process</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20" normalizeH="0" baseline="0" noProof="0" dirty="0">
                <a:ln>
                  <a:noFill/>
                </a:ln>
                <a:solidFill>
                  <a:prstClr val="black"/>
                </a:solidFill>
                <a:effectLst/>
                <a:uLnTx/>
                <a:uFillTx/>
                <a:latin typeface="Calibri"/>
                <a:ea typeface="+mn-ea"/>
                <a:cs typeface="Calibri"/>
              </a:rPr>
              <a:t>Stay </a:t>
            </a:r>
            <a:r>
              <a:rPr kumimoji="0" sz="2400" b="0" i="0" u="none" strike="noStrike" kern="1200" cap="none" spc="0" normalizeH="0" baseline="0" noProof="0" dirty="0">
                <a:ln>
                  <a:noFill/>
                </a:ln>
                <a:solidFill>
                  <a:prstClr val="black"/>
                </a:solidFill>
                <a:effectLst/>
                <a:uLnTx/>
                <a:uFillTx/>
                <a:latin typeface="Calibri"/>
                <a:ea typeface="+mn-ea"/>
                <a:cs typeface="Calibri"/>
              </a:rPr>
              <a:t>on</a:t>
            </a:r>
            <a:r>
              <a:rPr kumimoji="0" sz="2400" b="0" i="0" u="none" strike="noStrike" kern="1200" cap="none" spc="-5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time/task</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Focus </a:t>
            </a:r>
            <a:r>
              <a:rPr kumimoji="0" sz="2400" b="0" i="0" u="none" strike="noStrike" kern="1200" cap="none" spc="0" normalizeH="0" baseline="0" noProof="0" dirty="0">
                <a:ln>
                  <a:noFill/>
                </a:ln>
                <a:solidFill>
                  <a:prstClr val="black"/>
                </a:solidFill>
                <a:effectLst/>
                <a:uLnTx/>
                <a:uFillTx/>
                <a:latin typeface="Calibri"/>
                <a:ea typeface="+mn-ea"/>
                <a:cs typeface="Calibri"/>
              </a:rPr>
              <a:t>on </a:t>
            </a:r>
            <a:r>
              <a:rPr kumimoji="0" sz="2400" b="0" i="0" u="none" strike="noStrike" kern="1200" cap="none" spc="5" normalizeH="0" baseline="0" noProof="0" dirty="0">
                <a:ln>
                  <a:noFill/>
                </a:ln>
                <a:solidFill>
                  <a:prstClr val="black"/>
                </a:solidFill>
                <a:effectLst/>
                <a:uLnTx/>
                <a:uFillTx/>
                <a:latin typeface="Calibri"/>
                <a:ea typeface="+mn-ea"/>
                <a:cs typeface="Calibri"/>
              </a:rPr>
              <a:t>the</a:t>
            </a:r>
            <a:r>
              <a:rPr kumimoji="0" sz="2400" b="0" i="0" u="none" strike="noStrike" kern="1200" cap="none" spc="-13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result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508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Institutionalize</a:t>
            </a:r>
            <a:r>
              <a:rPr kumimoji="0" sz="2400" b="0" i="0" u="none" strike="noStrike" kern="1200" cap="none" spc="-13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best  practices</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txBox="1"/>
          <p:nvPr/>
        </p:nvSpPr>
        <p:spPr>
          <a:xfrm>
            <a:off x="8802275" y="3918671"/>
            <a:ext cx="3240405" cy="1488440"/>
          </a:xfrm>
          <a:prstGeom prst="rect">
            <a:avLst/>
          </a:prstGeom>
        </p:spPr>
        <p:txBody>
          <a:bodyPr vert="horz" wrap="square" lIns="0" tIns="12700" rIns="0" bIns="0" rtlCol="0">
            <a:spAutoFit/>
          </a:bodyPr>
          <a:lstStyle/>
          <a:p>
            <a:pPr marL="299085" marR="0" lvl="0" indent="-287020" algn="l" defTabSz="914400" rtl="0" eaLnBrk="1" fontAlgn="auto" latinLnBrk="0" hangingPunct="1">
              <a:lnSpc>
                <a:spcPct val="100000"/>
              </a:lnSpc>
              <a:spcBef>
                <a:spcPts val="100"/>
              </a:spcBef>
              <a:spcAft>
                <a:spcPts val="0"/>
              </a:spcAft>
              <a:buClrTx/>
              <a:buSzTx/>
              <a:buFont typeface="Arial"/>
              <a:buChar char="•"/>
              <a:tabLst>
                <a:tab pos="299085" algn="l"/>
                <a:tab pos="299720" algn="l"/>
              </a:tabLst>
              <a:defRPr/>
            </a:pPr>
            <a:r>
              <a:rPr kumimoji="0" sz="2400" b="0" i="0" u="none" strike="noStrike" kern="1200" cap="none" spc="-20" normalizeH="0" baseline="0" noProof="0" dirty="0">
                <a:ln>
                  <a:noFill/>
                </a:ln>
                <a:solidFill>
                  <a:prstClr val="black"/>
                </a:solidFill>
                <a:effectLst/>
                <a:uLnTx/>
                <a:uFillTx/>
                <a:latin typeface="Calibri"/>
                <a:ea typeface="+mn-ea"/>
                <a:cs typeface="Calibri"/>
              </a:rPr>
              <a:t>Effective</a:t>
            </a:r>
            <a:r>
              <a:rPr kumimoji="0" sz="2400" b="0" i="0" u="none" strike="noStrike" kern="1200" cap="none" spc="-5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communicator</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Full </a:t>
            </a:r>
            <a:r>
              <a:rPr kumimoji="0" sz="2400" b="0" i="0" u="none" strike="noStrike" kern="1200" cap="none" spc="-5" normalizeH="0" baseline="0" noProof="0" dirty="0">
                <a:ln>
                  <a:noFill/>
                </a:ln>
                <a:solidFill>
                  <a:prstClr val="black"/>
                </a:solidFill>
                <a:effectLst/>
                <a:uLnTx/>
                <a:uFillTx/>
                <a:latin typeface="Calibri"/>
                <a:ea typeface="+mn-ea"/>
                <a:cs typeface="Calibri"/>
              </a:rPr>
              <a:t>team</a:t>
            </a:r>
            <a:r>
              <a:rPr kumimoji="0" sz="2400" b="0" i="0" u="none" strike="noStrike" kern="1200" cap="none" spc="-8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involvement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Respectful</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Skilled</a:t>
            </a:r>
            <a:r>
              <a:rPr kumimoji="0" sz="2400" b="0" i="0" u="none" strike="noStrike" kern="1200" cap="none" spc="-10" normalizeH="0" baseline="0" noProof="0" dirty="0">
                <a:ln>
                  <a:noFill/>
                </a:ln>
                <a:solidFill>
                  <a:prstClr val="black"/>
                </a:solidFill>
                <a:effectLst/>
                <a:uLnTx/>
                <a:uFillTx/>
                <a:latin typeface="Calibri"/>
                <a:ea typeface="+mn-ea"/>
                <a:cs typeface="Calibri"/>
              </a:rPr>
              <a:t> motivator</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txBox="1"/>
          <p:nvPr/>
        </p:nvSpPr>
        <p:spPr>
          <a:xfrm>
            <a:off x="8841593" y="1307449"/>
            <a:ext cx="2259330" cy="1854835"/>
          </a:xfrm>
          <a:prstGeom prst="rect">
            <a:avLst/>
          </a:prstGeom>
        </p:spPr>
        <p:txBody>
          <a:bodyPr vert="horz" wrap="square" lIns="0" tIns="12700" rIns="0" bIns="0" rtlCol="0">
            <a:spAutoFit/>
          </a:bodyPr>
          <a:lstStyle/>
          <a:p>
            <a:pPr marL="299085" marR="5080" lvl="0" indent="-287020" algn="l" defTabSz="914400" rtl="0" eaLnBrk="1" fontAlgn="auto" latinLnBrk="0" hangingPunct="1">
              <a:lnSpc>
                <a:spcPct val="100000"/>
              </a:lnSpc>
              <a:spcBef>
                <a:spcPts val="100"/>
              </a:spcBef>
              <a:spcAft>
                <a:spcPts val="0"/>
              </a:spcAft>
              <a:buClrTx/>
              <a:buSzTx/>
              <a:buFont typeface="Arial"/>
              <a:buChar char="•"/>
              <a:tabLst>
                <a:tab pos="299085" algn="l"/>
                <a:tab pos="29972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Explore/see</a:t>
            </a:r>
            <a:r>
              <a:rPr kumimoji="0" sz="2400" b="0" i="0" u="none" strike="noStrike" kern="1200" cap="none" spc="-1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the  </a:t>
            </a:r>
            <a:r>
              <a:rPr kumimoji="0" sz="2400" b="0" i="0" u="none" strike="noStrike" kern="1200" cap="none" spc="0" normalizeH="0" baseline="0" noProof="0" dirty="0">
                <a:ln>
                  <a:noFill/>
                </a:ln>
                <a:solidFill>
                  <a:prstClr val="black"/>
                </a:solidFill>
                <a:effectLst/>
                <a:uLnTx/>
                <a:uFillTx/>
                <a:latin typeface="Calibri"/>
                <a:ea typeface="+mn-ea"/>
                <a:cs typeface="Calibri"/>
              </a:rPr>
              <a:t>possibilities</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Creates</a:t>
            </a:r>
            <a:r>
              <a:rPr kumimoji="0" sz="2400" b="0" i="0" u="none" strike="noStrike" kern="1200" cap="none" spc="-7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action</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Energize</a:t>
            </a:r>
            <a:r>
              <a:rPr kumimoji="0" sz="2400" b="0" i="0" u="none" strike="noStrike" kern="1200" cap="none" spc="-10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us!</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a:buChar char="•"/>
              <a:tabLst>
                <a:tab pos="299085" algn="l"/>
                <a:tab pos="299720" algn="l"/>
              </a:tabLst>
              <a:defRPr/>
            </a:pPr>
            <a:r>
              <a:rPr kumimoji="0" sz="2400" b="0" i="0" u="none" strike="noStrike" kern="1200" cap="none" spc="-55" normalizeH="0" baseline="0" noProof="0" dirty="0">
                <a:ln>
                  <a:noFill/>
                </a:ln>
                <a:solidFill>
                  <a:prstClr val="black"/>
                </a:solidFill>
                <a:effectLst/>
                <a:uLnTx/>
                <a:uFillTx/>
                <a:latin typeface="Calibri"/>
                <a:ea typeface="+mn-ea"/>
                <a:cs typeface="Calibri"/>
              </a:rPr>
              <a:t>Team</a:t>
            </a:r>
            <a:r>
              <a:rPr kumimoji="0" sz="2400" b="0" i="0" u="none" strike="noStrike" kern="1200" cap="none" spc="-8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player</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12" name="object 12"/>
          <p:cNvSpPr txBox="1">
            <a:spLocks noGrp="1"/>
          </p:cNvSpPr>
          <p:nvPr>
            <p:ph type="title"/>
          </p:nvPr>
        </p:nvSpPr>
        <p:spPr>
          <a:xfrm>
            <a:off x="4476967" y="131890"/>
            <a:ext cx="2713990" cy="512445"/>
          </a:xfrm>
          <a:prstGeom prst="rect">
            <a:avLst/>
          </a:prstGeom>
        </p:spPr>
        <p:txBody>
          <a:bodyPr vert="horz" wrap="square" lIns="0" tIns="11430" rIns="0" bIns="0" rtlCol="0">
            <a:spAutoFit/>
          </a:bodyPr>
          <a:lstStyle/>
          <a:p>
            <a:pPr marL="12700">
              <a:lnSpc>
                <a:spcPct val="100000"/>
              </a:lnSpc>
              <a:spcBef>
                <a:spcPts val="90"/>
              </a:spcBef>
            </a:pPr>
            <a:r>
              <a:rPr sz="3200" spc="-5" dirty="0"/>
              <a:t>HIGH</a:t>
            </a:r>
            <a:r>
              <a:rPr sz="3200" spc="-55" dirty="0"/>
              <a:t> </a:t>
            </a:r>
            <a:r>
              <a:rPr sz="3200" spc="-35" dirty="0"/>
              <a:t>MATURITY</a:t>
            </a:r>
            <a:endParaRPr sz="3200"/>
          </a:p>
        </p:txBody>
      </p:sp>
      <p:sp>
        <p:nvSpPr>
          <p:cNvPr id="13" name="Slide Number Placeholder 12">
            <a:extLst>
              <a:ext uri="{FF2B5EF4-FFF2-40B4-BE49-F238E27FC236}">
                <a16:creationId xmlns:a16="http://schemas.microsoft.com/office/drawing/2014/main" id="{56284EB5-093F-1348-9158-3CF30C9B1794}"/>
              </a:ext>
            </a:extLst>
          </p:cNvPr>
          <p:cNvSpPr>
            <a:spLocks noGrp="1"/>
          </p:cNvSpPr>
          <p:nvPr>
            <p:ph type="sldNum" sz="quarter" idx="7"/>
          </p:nvPr>
        </p:nvSpPr>
        <p:spPr>
          <a:xfrm>
            <a:off x="89306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76682" y="141151"/>
            <a:ext cx="4231005" cy="695325"/>
          </a:xfrm>
          <a:prstGeom prst="rect">
            <a:avLst/>
          </a:prstGeom>
        </p:spPr>
        <p:txBody>
          <a:bodyPr vert="horz" wrap="square" lIns="0" tIns="11430" rIns="0" bIns="0" rtlCol="0">
            <a:spAutoFit/>
          </a:bodyPr>
          <a:lstStyle/>
          <a:p>
            <a:pPr marL="12700">
              <a:lnSpc>
                <a:spcPct val="100000"/>
              </a:lnSpc>
              <a:spcBef>
                <a:spcPts val="90"/>
              </a:spcBef>
            </a:pPr>
            <a:r>
              <a:rPr spc="-55" dirty="0"/>
              <a:t>Temperament</a:t>
            </a:r>
            <a:r>
              <a:rPr spc="-5" dirty="0"/>
              <a:t> </a:t>
            </a:r>
            <a:r>
              <a:rPr spc="-15" dirty="0"/>
              <a:t>Tips</a:t>
            </a:r>
          </a:p>
        </p:txBody>
      </p:sp>
      <p:sp>
        <p:nvSpPr>
          <p:cNvPr id="3" name="object 3"/>
          <p:cNvSpPr/>
          <p:nvPr/>
        </p:nvSpPr>
        <p:spPr>
          <a:xfrm>
            <a:off x="2057400" y="836476"/>
            <a:ext cx="8153400" cy="556953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AB229A2C-74F8-004D-BF8E-EF1DD116AF7F}"/>
              </a:ext>
            </a:extLst>
          </p:cNvPr>
          <p:cNvSpPr>
            <a:spLocks noGrp="1"/>
          </p:cNvSpPr>
          <p:nvPr>
            <p:ph type="sldNum" sz="quarter" idx="7"/>
          </p:nvPr>
        </p:nvSpPr>
        <p:spPr>
          <a:xfrm>
            <a:off x="89306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6994" name="Rectangle 2"/>
          <p:cNvSpPr>
            <a:spLocks noGrp="1" noChangeArrowheads="1"/>
          </p:cNvSpPr>
          <p:nvPr>
            <p:ph type="title"/>
          </p:nvPr>
        </p:nvSpPr>
        <p:spPr>
          <a:xfrm>
            <a:off x="1524000" y="1"/>
            <a:ext cx="9144000" cy="615553"/>
          </a:xfrm>
          <a:solidFill>
            <a:schemeClr val="accent1"/>
          </a:solidFill>
        </p:spPr>
        <p:txBody>
          <a:bodyPr/>
          <a:lstStyle/>
          <a:p>
            <a:r>
              <a:rPr lang="en-US" sz="4000" b="1" dirty="0">
                <a:solidFill>
                  <a:srgbClr val="FF9933"/>
                </a:solidFill>
              </a:rPr>
              <a:t>Assess </a:t>
            </a:r>
            <a:r>
              <a:rPr lang="en-US" sz="4000" b="1" dirty="0">
                <a:solidFill>
                  <a:srgbClr val="00CCFF"/>
                </a:solidFill>
              </a:rPr>
              <a:t>Your</a:t>
            </a:r>
            <a:r>
              <a:rPr lang="en-US" sz="4000" b="1" dirty="0">
                <a:solidFill>
                  <a:srgbClr val="6666FF"/>
                </a:solidFill>
              </a:rPr>
              <a:t> </a:t>
            </a:r>
            <a:r>
              <a:rPr lang="en-US" sz="4000" b="1" dirty="0">
                <a:solidFill>
                  <a:srgbClr val="FFFF00"/>
                </a:solidFill>
              </a:rPr>
              <a:t>Temper</a:t>
            </a:r>
            <a:r>
              <a:rPr lang="en-US" sz="4000" b="1" dirty="0">
                <a:solidFill>
                  <a:srgbClr val="00B050"/>
                </a:solidFill>
              </a:rPr>
              <a:t>ament</a:t>
            </a:r>
          </a:p>
        </p:txBody>
      </p:sp>
      <p:sp>
        <p:nvSpPr>
          <p:cNvPr id="9" name="Slide Number Placeholder 5"/>
          <p:cNvSpPr>
            <a:spLocks noGrp="1"/>
          </p:cNvSpPr>
          <p:nvPr>
            <p:ph type="sldNum" sz="quarter" idx="4294967295"/>
          </p:nvPr>
        </p:nvSpPr>
        <p:spPr>
          <a:xfrm>
            <a:off x="9829800" y="6285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42E0B1-75F5-4BC9-B68C-64EB532D1432}" type="slidenum">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516995" name="Rectangle 3"/>
          <p:cNvSpPr>
            <a:spLocks noChangeArrowheads="1"/>
          </p:cNvSpPr>
          <p:nvPr/>
        </p:nvSpPr>
        <p:spPr bwMode="auto">
          <a:xfrm>
            <a:off x="2895600" y="1600200"/>
            <a:ext cx="6172200" cy="914400"/>
          </a:xfrm>
          <a:prstGeom prst="rect">
            <a:avLst/>
          </a:prstGeom>
          <a:noFill/>
          <a:ln w="9525">
            <a:noFill/>
            <a:miter lim="800000"/>
            <a:headEnd/>
            <a:tailEnd/>
          </a:ln>
        </p:spPr>
        <p:txBody>
          <a:bodyPr anchor="b"/>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1F497D"/>
              </a:solidFill>
              <a:effectLst/>
              <a:uLnTx/>
              <a:uFillTx/>
              <a:latin typeface="Calibri"/>
              <a:ea typeface="+mn-ea"/>
              <a:cs typeface="+mn-cs"/>
            </a:endParaRPr>
          </a:p>
        </p:txBody>
      </p:sp>
      <p:sp>
        <p:nvSpPr>
          <p:cNvPr id="2516996" name="Rectangle 4"/>
          <p:cNvSpPr>
            <a:spLocks noChangeArrowheads="1"/>
          </p:cNvSpPr>
          <p:nvPr/>
        </p:nvSpPr>
        <p:spPr bwMode="auto">
          <a:xfrm>
            <a:off x="2438400" y="1524000"/>
            <a:ext cx="7010400" cy="1143000"/>
          </a:xfrm>
          <a:prstGeom prst="rect">
            <a:avLst/>
          </a:prstGeom>
          <a:noFill/>
          <a:ln w="9525">
            <a:noFill/>
            <a:miter lim="800000"/>
            <a:headEnd/>
            <a:tailEnd/>
          </a:ln>
        </p:spPr>
        <p:txBody>
          <a:bodyPr anchor="b"/>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a:ea typeface="+mn-ea"/>
                <a:cs typeface="+mn-cs"/>
              </a:rPr>
              <a:t>Step 1: Postcards</a:t>
            </a:r>
            <a:br>
              <a:rPr kumimoji="0" lang="en-US" altLang="zh-CN" sz="3000" b="1" i="0" u="none" strike="noStrike" kern="1200" cap="none" spc="0" normalizeH="0" baseline="0" noProof="0" dirty="0">
                <a:ln>
                  <a:noFill/>
                </a:ln>
                <a:solidFill>
                  <a:prstClr val="black"/>
                </a:solidFill>
                <a:effectLst/>
                <a:uLnTx/>
                <a:uFillTx/>
                <a:latin typeface="Calibri"/>
                <a:ea typeface="宋体" pitchFamily="2" charset="-122"/>
                <a:cs typeface="+mn-cs"/>
              </a:rPr>
            </a:br>
            <a:r>
              <a:rPr kumimoji="0" lang="en-US" altLang="zh-CN" sz="3000" b="1" i="0" u="none" strike="noStrike" kern="1200" cap="none" spc="0" normalizeH="0" baseline="0" noProof="0" dirty="0">
                <a:ln>
                  <a:noFill/>
                </a:ln>
                <a:solidFill>
                  <a:prstClr val="black"/>
                </a:solidFill>
                <a:effectLst/>
                <a:uLnTx/>
                <a:uFillTx/>
                <a:latin typeface="Calibri"/>
                <a:ea typeface="宋体" pitchFamily="2" charset="-122"/>
                <a:cs typeface="+mn-cs"/>
              </a:rPr>
              <a:t>Picture Side Up </a:t>
            </a:r>
            <a:r>
              <a:rPr kumimoji="0" lang="en-US" sz="3000" b="1" i="0" u="none" strike="noStrike" kern="1200" cap="none" spc="0" normalizeH="0" baseline="0" noProof="0" dirty="0">
                <a:ln>
                  <a:noFill/>
                </a:ln>
                <a:solidFill>
                  <a:prstClr val="black"/>
                </a:solidFill>
                <a:effectLst/>
                <a:uLnTx/>
                <a:uFillTx/>
                <a:latin typeface="Calibri"/>
                <a:ea typeface="+mn-ea"/>
                <a:cs typeface="+mn-cs"/>
              </a:rPr>
              <a:t>of Activities &amp; Interests</a:t>
            </a:r>
          </a:p>
        </p:txBody>
      </p:sp>
      <p:pic>
        <p:nvPicPr>
          <p:cNvPr id="2516997" name="Picture 5" descr="Blue-Picture Color 1"/>
          <p:cNvPicPr>
            <a:picLocks noChangeAspect="1" noChangeArrowheads="1"/>
          </p:cNvPicPr>
          <p:nvPr/>
        </p:nvPicPr>
        <p:blipFill>
          <a:blip r:embed="rId3" cstate="print"/>
          <a:srcRect/>
          <a:stretch>
            <a:fillRect/>
          </a:stretch>
        </p:blipFill>
        <p:spPr bwMode="auto">
          <a:xfrm>
            <a:off x="2362200" y="3003550"/>
            <a:ext cx="1752600" cy="1250950"/>
          </a:xfrm>
          <a:prstGeom prst="rect">
            <a:avLst/>
          </a:prstGeom>
          <a:noFill/>
          <a:ln w="9525">
            <a:noFill/>
            <a:miter lim="800000"/>
            <a:headEnd/>
            <a:tailEnd/>
          </a:ln>
        </p:spPr>
      </p:pic>
      <p:pic>
        <p:nvPicPr>
          <p:cNvPr id="2516998" name="Picture 6" descr="Gold-Picture Color 1"/>
          <p:cNvPicPr>
            <a:picLocks noChangeAspect="1" noChangeArrowheads="1"/>
          </p:cNvPicPr>
          <p:nvPr/>
        </p:nvPicPr>
        <p:blipFill>
          <a:blip r:embed="rId4" cstate="print"/>
          <a:srcRect/>
          <a:stretch>
            <a:fillRect/>
          </a:stretch>
        </p:blipFill>
        <p:spPr bwMode="auto">
          <a:xfrm>
            <a:off x="4191000" y="3003550"/>
            <a:ext cx="1752600" cy="1263650"/>
          </a:xfrm>
          <a:prstGeom prst="rect">
            <a:avLst/>
          </a:prstGeom>
          <a:noFill/>
          <a:ln w="9525">
            <a:noFill/>
            <a:miter lim="800000"/>
            <a:headEnd/>
            <a:tailEnd/>
          </a:ln>
        </p:spPr>
      </p:pic>
      <p:pic>
        <p:nvPicPr>
          <p:cNvPr id="2516999" name="Picture 7" descr="Green-Picture Color 1"/>
          <p:cNvPicPr>
            <a:picLocks noChangeAspect="1" noChangeArrowheads="1"/>
          </p:cNvPicPr>
          <p:nvPr/>
        </p:nvPicPr>
        <p:blipFill>
          <a:blip r:embed="rId5" cstate="print"/>
          <a:srcRect/>
          <a:stretch>
            <a:fillRect/>
          </a:stretch>
        </p:blipFill>
        <p:spPr bwMode="auto">
          <a:xfrm>
            <a:off x="6019800" y="3003551"/>
            <a:ext cx="1752600" cy="1241425"/>
          </a:xfrm>
          <a:prstGeom prst="rect">
            <a:avLst/>
          </a:prstGeom>
          <a:noFill/>
          <a:ln w="9525">
            <a:noFill/>
            <a:miter lim="800000"/>
            <a:headEnd/>
            <a:tailEnd/>
          </a:ln>
        </p:spPr>
      </p:pic>
      <p:pic>
        <p:nvPicPr>
          <p:cNvPr id="2517000" name="Picture 8" descr="Orange-Picture Color 1"/>
          <p:cNvPicPr>
            <a:picLocks noChangeAspect="1" noChangeArrowheads="1"/>
          </p:cNvPicPr>
          <p:nvPr/>
        </p:nvPicPr>
        <p:blipFill>
          <a:blip r:embed="rId6" cstate="print"/>
          <a:srcRect/>
          <a:stretch>
            <a:fillRect/>
          </a:stretch>
        </p:blipFill>
        <p:spPr bwMode="auto">
          <a:xfrm>
            <a:off x="7848600" y="3003550"/>
            <a:ext cx="1752600" cy="1244600"/>
          </a:xfrm>
          <a:prstGeom prst="rect">
            <a:avLst/>
          </a:prstGeom>
          <a:noFill/>
          <a:ln w="9525">
            <a:noFill/>
            <a:miter lim="800000"/>
            <a:headEnd/>
            <a:tailEnd/>
          </a:ln>
        </p:spPr>
      </p:pic>
      <p:sp>
        <p:nvSpPr>
          <p:cNvPr id="10" name="Rectangle 4"/>
          <p:cNvSpPr>
            <a:spLocks noChangeArrowheads="1"/>
          </p:cNvSpPr>
          <p:nvPr/>
        </p:nvSpPr>
        <p:spPr bwMode="auto">
          <a:xfrm>
            <a:off x="2362200" y="5105400"/>
            <a:ext cx="7010400" cy="1143000"/>
          </a:xfrm>
          <a:prstGeom prst="rect">
            <a:avLst/>
          </a:prstGeom>
          <a:noFill/>
          <a:ln w="9525">
            <a:noFill/>
            <a:miter lim="800000"/>
            <a:headEnd/>
            <a:tailEnd/>
          </a:ln>
        </p:spPr>
        <p:txBody>
          <a:bodyPr anchor="b"/>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Arrange the cards in order of your interest from most to least </a:t>
            </a:r>
          </a:p>
        </p:txBody>
      </p:sp>
      <p:sp>
        <p:nvSpPr>
          <p:cNvPr id="11" name="Rectangle 4"/>
          <p:cNvSpPr>
            <a:spLocks noChangeArrowheads="1"/>
          </p:cNvSpPr>
          <p:nvPr/>
        </p:nvSpPr>
        <p:spPr bwMode="auto">
          <a:xfrm>
            <a:off x="2362200" y="4191000"/>
            <a:ext cx="7239000" cy="762000"/>
          </a:xfrm>
          <a:prstGeom prst="rect">
            <a:avLst/>
          </a:prstGeom>
          <a:noFill/>
          <a:ln w="9525">
            <a:noFill/>
            <a:miter lim="800000"/>
            <a:headEnd/>
            <a:tailEnd/>
          </a:ln>
        </p:spPr>
        <p:txBody>
          <a:bodyPr anchor="b"/>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rPr>
              <a:t>Like Most                                                 Like Least </a:t>
            </a:r>
          </a:p>
        </p:txBody>
      </p:sp>
      <p:cxnSp>
        <p:nvCxnSpPr>
          <p:cNvPr id="13" name="Straight Arrow Connector 12"/>
          <p:cNvCxnSpPr/>
          <p:nvPr/>
        </p:nvCxnSpPr>
        <p:spPr bwMode="auto">
          <a:xfrm>
            <a:off x="2362200" y="4495800"/>
            <a:ext cx="7239000" cy="1588"/>
          </a:xfrm>
          <a:prstGeom prst="straightConnector1">
            <a:avLst/>
          </a:prstGeom>
          <a:solidFill>
            <a:schemeClr val="accent1"/>
          </a:solidFill>
          <a:ln w="38100" cap="flat" cmpd="sng" algn="ctr">
            <a:solidFill>
              <a:schemeClr val="tx1"/>
            </a:solidFill>
            <a:prstDash val="solid"/>
            <a:round/>
            <a:headEnd type="arrow"/>
            <a:tailEnd type="arrow"/>
          </a:ln>
          <a:effectLst/>
        </p:spPr>
      </p:cxnSp>
    </p:spTree>
    <p:extLst>
      <p:ext uri="{BB962C8B-B14F-4D97-AF65-F5344CB8AC3E}">
        <p14:creationId xmlns:p14="http://schemas.microsoft.com/office/powerpoint/2010/main" val="1868922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EA5DAD-C4D0-C545-9BD4-363309ADF5E6}"/>
              </a:ext>
            </a:extLst>
          </p:cNvPr>
          <p:cNvSpPr/>
          <p:nvPr/>
        </p:nvSpPr>
        <p:spPr>
          <a:xfrm>
            <a:off x="2868194" y="2112219"/>
            <a:ext cx="6455613" cy="1323439"/>
          </a:xfrm>
          <a:prstGeom prst="rect">
            <a:avLst/>
          </a:prstGeom>
        </p:spPr>
        <p:txBody>
          <a:bodyPr wrap="none">
            <a:spAutoFit/>
          </a:bodyPr>
          <a:lstStyle/>
          <a:p>
            <a:pPr algn="ctr"/>
            <a:r>
              <a:rPr lang="en-US" sz="8000" b="1" dirty="0">
                <a:solidFill>
                  <a:srgbClr val="2A2A28"/>
                </a:solidFill>
                <a:latin typeface="Roboto" panose="02000000000000000000" pitchFamily="2" charset="0"/>
                <a:ea typeface="Roboto" panose="02000000000000000000" pitchFamily="2" charset="0"/>
              </a:rPr>
              <a:t>MOTIVATION</a:t>
            </a:r>
            <a:endParaRPr lang="en-US" sz="8000" dirty="0">
              <a:solidFill>
                <a:srgbClr val="2A2A28"/>
              </a:solidFill>
              <a:latin typeface="Roboto" panose="02000000000000000000" pitchFamily="2" charset="0"/>
              <a:ea typeface="Roboto" panose="02000000000000000000" pitchFamily="2" charset="0"/>
            </a:endParaRPr>
          </a:p>
        </p:txBody>
      </p:sp>
      <p:sp>
        <p:nvSpPr>
          <p:cNvPr id="3" name="Rectangle 2">
            <a:extLst>
              <a:ext uri="{FF2B5EF4-FFF2-40B4-BE49-F238E27FC236}">
                <a16:creationId xmlns:a16="http://schemas.microsoft.com/office/drawing/2014/main" id="{9C02424F-D588-A746-B253-F0056E74565C}"/>
              </a:ext>
            </a:extLst>
          </p:cNvPr>
          <p:cNvSpPr/>
          <p:nvPr/>
        </p:nvSpPr>
        <p:spPr>
          <a:xfrm>
            <a:off x="986971" y="3546825"/>
            <a:ext cx="10247086" cy="1815882"/>
          </a:xfrm>
          <a:prstGeom prst="rect">
            <a:avLst/>
          </a:prstGeom>
        </p:spPr>
        <p:txBody>
          <a:bodyPr wrap="square">
            <a:spAutoFit/>
          </a:bodyPr>
          <a:lstStyle/>
          <a:p>
            <a:pPr algn="ctr"/>
            <a:r>
              <a:rPr lang="en-US" sz="2800" dirty="0">
                <a:solidFill>
                  <a:srgbClr val="2A2A28"/>
                </a:solidFill>
                <a:latin typeface="Roboto" panose="02000000000000000000" pitchFamily="2" charset="0"/>
                <a:ea typeface="Roboto" panose="02000000000000000000" pitchFamily="2" charset="0"/>
              </a:rPr>
              <a:t>Understanding what drives each personality temperament will help you learn how to more effectively motivate people to invest in each other, experience creativity, and give their best work toward a common goal.</a:t>
            </a:r>
          </a:p>
        </p:txBody>
      </p:sp>
    </p:spTree>
    <p:extLst>
      <p:ext uri="{BB962C8B-B14F-4D97-AF65-F5344CB8AC3E}">
        <p14:creationId xmlns:p14="http://schemas.microsoft.com/office/powerpoint/2010/main" val="2528218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41DACBE9-AD8A-9E48-B193-7F5183747D79}"/>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FF2DD535-5EF3-2E47-B24B-166EF7EF27D6}"/>
              </a:ext>
            </a:extLst>
          </p:cNvPr>
          <p:cNvSpPr/>
          <p:nvPr/>
        </p:nvSpPr>
        <p:spPr>
          <a:xfrm>
            <a:off x="4455886" y="596594"/>
            <a:ext cx="5832046" cy="646331"/>
          </a:xfrm>
          <a:prstGeom prst="rect">
            <a:avLst/>
          </a:prstGeom>
        </p:spPr>
        <p:txBody>
          <a:bodyPr wrap="none">
            <a:spAutoFit/>
          </a:bodyPr>
          <a:lstStyle/>
          <a:p>
            <a:pPr algn="ctr"/>
            <a:r>
              <a:rPr lang="en-US" sz="3600" b="1" dirty="0">
                <a:solidFill>
                  <a:srgbClr val="2A2A28"/>
                </a:solidFill>
                <a:latin typeface="Roboto" panose="02000000000000000000" pitchFamily="2" charset="0"/>
                <a:ea typeface="Roboto" panose="02000000000000000000" pitchFamily="2" charset="0"/>
              </a:rPr>
              <a:t>MOTIVATION STRATEGIES</a:t>
            </a:r>
          </a:p>
        </p:txBody>
      </p:sp>
      <p:sp>
        <p:nvSpPr>
          <p:cNvPr id="3" name="Rectangle 2">
            <a:extLst>
              <a:ext uri="{FF2B5EF4-FFF2-40B4-BE49-F238E27FC236}">
                <a16:creationId xmlns:a16="http://schemas.microsoft.com/office/drawing/2014/main" id="{FBE067AF-4EA7-D84E-97D5-6BA0E4CEA7C2}"/>
              </a:ext>
            </a:extLst>
          </p:cNvPr>
          <p:cNvSpPr/>
          <p:nvPr/>
        </p:nvSpPr>
        <p:spPr>
          <a:xfrm>
            <a:off x="4455886" y="1461330"/>
            <a:ext cx="6908801" cy="3785652"/>
          </a:xfrm>
          <a:prstGeom prst="rect">
            <a:avLst/>
          </a:prstGeom>
        </p:spPr>
        <p:txBody>
          <a:bodyPr wrap="square">
            <a:spAutoFit/>
          </a:bodyPr>
          <a:lstStyle/>
          <a:p>
            <a:r>
              <a:rPr lang="en-US" sz="2400" dirty="0">
                <a:solidFill>
                  <a:srgbClr val="2A2A28"/>
                </a:solidFill>
                <a:latin typeface="Roboto" panose="02000000000000000000" pitchFamily="2" charset="0"/>
                <a:ea typeface="Roboto" panose="02000000000000000000" pitchFamily="2" charset="0"/>
              </a:rPr>
              <a:t>Develop motivators and motivational strategies for each 4 Lens color modifier as pipelines that fill a boiler that drives a power plant, use real life examples if possible.</a:t>
            </a:r>
          </a:p>
          <a:p>
            <a:endParaRPr lang="en-US" sz="2400" dirty="0">
              <a:solidFill>
                <a:srgbClr val="2A2A28"/>
              </a:solidFill>
              <a:latin typeface="Roboto" panose="02000000000000000000" pitchFamily="2" charset="0"/>
              <a:ea typeface="Roboto" panose="02000000000000000000" pitchFamily="2" charset="0"/>
            </a:endParaRPr>
          </a:p>
          <a:p>
            <a:r>
              <a:rPr lang="en-US" sz="2400" dirty="0">
                <a:solidFill>
                  <a:srgbClr val="2A2A28"/>
                </a:solidFill>
                <a:latin typeface="Roboto" panose="02000000000000000000" pitchFamily="2" charset="0"/>
                <a:ea typeface="Roboto" panose="02000000000000000000" pitchFamily="2" charset="0"/>
              </a:rPr>
              <a:t>In groups of 3-5: For your assigned 4 Lenses color, reflect on what you have already learned to develop up to 8 motivation strategies that might speak specifically to someone of that personality temperament.</a:t>
            </a:r>
          </a:p>
        </p:txBody>
      </p:sp>
    </p:spTree>
    <p:extLst>
      <p:ext uri="{BB962C8B-B14F-4D97-AF65-F5344CB8AC3E}">
        <p14:creationId xmlns:p14="http://schemas.microsoft.com/office/powerpoint/2010/main" val="1661286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247AAD0-9860-5846-A861-A2F587AA37BC}"/>
              </a:ext>
            </a:extLst>
          </p:cNvPr>
          <p:cNvSpPr/>
          <p:nvPr/>
        </p:nvSpPr>
        <p:spPr>
          <a:xfrm>
            <a:off x="6994360" y="3017996"/>
            <a:ext cx="3518912" cy="1554004"/>
          </a:xfrm>
          <a:prstGeom prst="rect">
            <a:avLst/>
          </a:prstGeom>
          <a:solidFill>
            <a:srgbClr val="3BB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icon&#10;&#10;Description automatically generated">
            <a:extLst>
              <a:ext uri="{FF2B5EF4-FFF2-40B4-BE49-F238E27FC236}">
                <a16:creationId xmlns:a16="http://schemas.microsoft.com/office/drawing/2014/main" id="{F8A92E21-EB76-0E48-965B-E6B9F71EE5C6}"/>
              </a:ext>
            </a:extLst>
          </p:cNvPr>
          <p:cNvPicPr>
            <a:picLocks noChangeAspect="1"/>
          </p:cNvPicPr>
          <p:nvPr/>
        </p:nvPicPr>
        <p:blipFill>
          <a:blip r:embed="rId3"/>
          <a:stretch>
            <a:fillRect/>
          </a:stretch>
        </p:blipFill>
        <p:spPr>
          <a:xfrm>
            <a:off x="0" y="-309096"/>
            <a:ext cx="12192000" cy="6858000"/>
          </a:xfrm>
          <a:prstGeom prst="rect">
            <a:avLst/>
          </a:prstGeom>
        </p:spPr>
      </p:pic>
      <p:pic>
        <p:nvPicPr>
          <p:cNvPr id="13" name="Picture 12">
            <a:extLst>
              <a:ext uri="{FF2B5EF4-FFF2-40B4-BE49-F238E27FC236}">
                <a16:creationId xmlns:a16="http://schemas.microsoft.com/office/drawing/2014/main" id="{6EE95161-D979-E745-B199-4013F6FEF9A5}"/>
              </a:ext>
            </a:extLst>
          </p:cNvPr>
          <p:cNvPicPr>
            <a:picLocks noChangeAspect="1"/>
          </p:cNvPicPr>
          <p:nvPr/>
        </p:nvPicPr>
        <p:blipFill>
          <a:blip r:embed="rId4"/>
          <a:stretch>
            <a:fillRect/>
          </a:stretch>
        </p:blipFill>
        <p:spPr>
          <a:xfrm>
            <a:off x="0" y="0"/>
            <a:ext cx="12192000" cy="6858000"/>
          </a:xfrm>
          <a:prstGeom prst="rect">
            <a:avLst/>
          </a:prstGeom>
        </p:spPr>
      </p:pic>
      <p:pic>
        <p:nvPicPr>
          <p:cNvPr id="14" name="Picture 13" descr="A picture containing text, dark&#10;&#10;Description automatically generated">
            <a:extLst>
              <a:ext uri="{FF2B5EF4-FFF2-40B4-BE49-F238E27FC236}">
                <a16:creationId xmlns:a16="http://schemas.microsoft.com/office/drawing/2014/main" id="{2C7DC9D0-902C-5E4E-B2DF-DDFD9C2DC28F}"/>
              </a:ext>
            </a:extLst>
          </p:cNvPr>
          <p:cNvPicPr>
            <a:picLocks noChangeAspect="1"/>
          </p:cNvPicPr>
          <p:nvPr/>
        </p:nvPicPr>
        <p:blipFill>
          <a:blip r:embed="rId5"/>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2906E90B-457A-B24D-8365-473F57921326}"/>
              </a:ext>
            </a:extLst>
          </p:cNvPr>
          <p:cNvSpPr/>
          <p:nvPr/>
        </p:nvSpPr>
        <p:spPr>
          <a:xfrm>
            <a:off x="6994360" y="577468"/>
            <a:ext cx="3518912" cy="523220"/>
          </a:xfrm>
          <a:prstGeom prst="rect">
            <a:avLst/>
          </a:prstGeom>
        </p:spPr>
        <p:txBody>
          <a:bodyPr wrap="none">
            <a:spAutoFit/>
          </a:bodyPr>
          <a:lstStyle/>
          <a:p>
            <a:r>
              <a:rPr lang="en-US" sz="2800" dirty="0">
                <a:solidFill>
                  <a:srgbClr val="000000"/>
                </a:solidFill>
                <a:latin typeface="Roboto Medium" panose="02000000000000000000" pitchFamily="2" charset="0"/>
                <a:ea typeface="Roboto Medium" panose="02000000000000000000" pitchFamily="2" charset="0"/>
              </a:rPr>
              <a:t>MOTIVATING BLUES</a:t>
            </a:r>
            <a:endParaRPr lang="en-US" sz="2800" dirty="0">
              <a:latin typeface="Roboto Medium" panose="02000000000000000000" pitchFamily="2" charset="0"/>
              <a:ea typeface="Roboto Medium" panose="02000000000000000000" pitchFamily="2" charset="0"/>
            </a:endParaRPr>
          </a:p>
        </p:txBody>
      </p:sp>
      <p:sp>
        <p:nvSpPr>
          <p:cNvPr id="4" name="Rectangle 3">
            <a:extLst>
              <a:ext uri="{FF2B5EF4-FFF2-40B4-BE49-F238E27FC236}">
                <a16:creationId xmlns:a16="http://schemas.microsoft.com/office/drawing/2014/main" id="{93954125-71FE-504B-A8CA-B43616F3575E}"/>
              </a:ext>
            </a:extLst>
          </p:cNvPr>
          <p:cNvSpPr/>
          <p:nvPr/>
        </p:nvSpPr>
        <p:spPr>
          <a:xfrm>
            <a:off x="1712682" y="834963"/>
            <a:ext cx="3220753"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Praise their contributions</a:t>
            </a:r>
            <a:endParaRPr lang="en-US" sz="2000" b="0" i="0" u="none" strike="noStrike" dirty="0">
              <a:solidFill>
                <a:srgbClr val="2A2A28"/>
              </a:solidFill>
              <a:effectLst/>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E71E00C6-0D71-9444-A1E5-BAA8A52CFD9E}"/>
              </a:ext>
            </a:extLst>
          </p:cNvPr>
          <p:cNvSpPr/>
          <p:nvPr/>
        </p:nvSpPr>
        <p:spPr>
          <a:xfrm>
            <a:off x="1018888" y="1425072"/>
            <a:ext cx="3911648"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Acknowledge their significance</a:t>
            </a:r>
          </a:p>
        </p:txBody>
      </p:sp>
      <p:sp>
        <p:nvSpPr>
          <p:cNvPr id="6" name="Rectangle 5">
            <a:extLst>
              <a:ext uri="{FF2B5EF4-FFF2-40B4-BE49-F238E27FC236}">
                <a16:creationId xmlns:a16="http://schemas.microsoft.com/office/drawing/2014/main" id="{4BFA1C57-81FC-C542-813B-EA8AB0EC735C}"/>
              </a:ext>
            </a:extLst>
          </p:cNvPr>
          <p:cNvSpPr/>
          <p:nvPr/>
        </p:nvSpPr>
        <p:spPr>
          <a:xfrm>
            <a:off x="2088829" y="2017061"/>
            <a:ext cx="2816797"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Support their intuition</a:t>
            </a:r>
          </a:p>
        </p:txBody>
      </p:sp>
      <p:sp>
        <p:nvSpPr>
          <p:cNvPr id="7" name="Rectangle 6">
            <a:extLst>
              <a:ext uri="{FF2B5EF4-FFF2-40B4-BE49-F238E27FC236}">
                <a16:creationId xmlns:a16="http://schemas.microsoft.com/office/drawing/2014/main" id="{9F42C8DC-6D93-124D-8CD2-BA81CC97CAEC}"/>
              </a:ext>
            </a:extLst>
          </p:cNvPr>
          <p:cNvSpPr/>
          <p:nvPr/>
        </p:nvSpPr>
        <p:spPr>
          <a:xfrm>
            <a:off x="1901188" y="2617886"/>
            <a:ext cx="2989921"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Give personal attention</a:t>
            </a:r>
          </a:p>
        </p:txBody>
      </p:sp>
      <p:sp>
        <p:nvSpPr>
          <p:cNvPr id="8" name="Rectangle 7">
            <a:extLst>
              <a:ext uri="{FF2B5EF4-FFF2-40B4-BE49-F238E27FC236}">
                <a16:creationId xmlns:a16="http://schemas.microsoft.com/office/drawing/2014/main" id="{7B225A7A-6416-5240-A9DD-F422B17218D4}"/>
              </a:ext>
            </a:extLst>
          </p:cNvPr>
          <p:cNvSpPr/>
          <p:nvPr/>
        </p:nvSpPr>
        <p:spPr>
          <a:xfrm>
            <a:off x="2233535" y="3215080"/>
            <a:ext cx="2672526"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Encourage creativity</a:t>
            </a:r>
          </a:p>
        </p:txBody>
      </p:sp>
      <p:sp>
        <p:nvSpPr>
          <p:cNvPr id="9" name="Rectangle 8">
            <a:extLst>
              <a:ext uri="{FF2B5EF4-FFF2-40B4-BE49-F238E27FC236}">
                <a16:creationId xmlns:a16="http://schemas.microsoft.com/office/drawing/2014/main" id="{82F95F06-6BE8-F343-BC03-FDB1C4FF4B58}"/>
              </a:ext>
            </a:extLst>
          </p:cNvPr>
          <p:cNvSpPr/>
          <p:nvPr/>
        </p:nvSpPr>
        <p:spPr>
          <a:xfrm>
            <a:off x="1698682" y="3812464"/>
            <a:ext cx="3171061"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Promote social activities</a:t>
            </a:r>
          </a:p>
        </p:txBody>
      </p:sp>
      <p:sp>
        <p:nvSpPr>
          <p:cNvPr id="10" name="Rectangle 9">
            <a:extLst>
              <a:ext uri="{FF2B5EF4-FFF2-40B4-BE49-F238E27FC236}">
                <a16:creationId xmlns:a16="http://schemas.microsoft.com/office/drawing/2014/main" id="{E4C35053-1C66-0B4D-A332-B97CC11133EE}"/>
              </a:ext>
            </a:extLst>
          </p:cNvPr>
          <p:cNvSpPr/>
          <p:nvPr/>
        </p:nvSpPr>
        <p:spPr>
          <a:xfrm>
            <a:off x="1389534" y="4389939"/>
            <a:ext cx="3599062"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Recognize their individuality </a:t>
            </a:r>
          </a:p>
        </p:txBody>
      </p:sp>
      <p:sp>
        <p:nvSpPr>
          <p:cNvPr id="11" name="Rectangle 10">
            <a:extLst>
              <a:ext uri="{FF2B5EF4-FFF2-40B4-BE49-F238E27FC236}">
                <a16:creationId xmlns:a16="http://schemas.microsoft.com/office/drawing/2014/main" id="{A90B778B-B381-734A-BAE5-99AF9EF65788}"/>
              </a:ext>
            </a:extLst>
          </p:cNvPr>
          <p:cNvSpPr/>
          <p:nvPr/>
        </p:nvSpPr>
        <p:spPr>
          <a:xfrm>
            <a:off x="767722" y="4981928"/>
            <a:ext cx="4137671"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Reward with sincere appreciation</a:t>
            </a:r>
          </a:p>
        </p:txBody>
      </p:sp>
      <p:sp>
        <p:nvSpPr>
          <p:cNvPr id="17" name="Rectangle 16">
            <a:extLst>
              <a:ext uri="{FF2B5EF4-FFF2-40B4-BE49-F238E27FC236}">
                <a16:creationId xmlns:a16="http://schemas.microsoft.com/office/drawing/2014/main" id="{C94C4757-003D-9441-8EA3-3576033D1D91}"/>
              </a:ext>
            </a:extLst>
          </p:cNvPr>
          <p:cNvSpPr/>
          <p:nvPr/>
        </p:nvSpPr>
        <p:spPr>
          <a:xfrm>
            <a:off x="1596570" y="5884707"/>
            <a:ext cx="10493829" cy="769441"/>
          </a:xfrm>
          <a:prstGeom prst="rect">
            <a:avLst/>
          </a:prstGeom>
        </p:spPr>
        <p:txBody>
          <a:bodyPr wrap="square">
            <a:spAutoFit/>
          </a:bodyPr>
          <a:lstStyle/>
          <a:p>
            <a:r>
              <a:rPr lang="en-US" sz="2200" dirty="0">
                <a:solidFill>
                  <a:srgbClr val="2A2A28"/>
                </a:solidFill>
                <a:latin typeface="Roboto" panose="02000000000000000000" pitchFamily="2" charset="0"/>
                <a:ea typeface="Roboto" panose="02000000000000000000" pitchFamily="2" charset="0"/>
              </a:rPr>
              <a:t>Consider someone in your life who might be blue. Which motivational strategies might you try? How specifically might you employ that strategy in that situation?</a:t>
            </a:r>
          </a:p>
        </p:txBody>
      </p:sp>
    </p:spTree>
    <p:extLst>
      <p:ext uri="{BB962C8B-B14F-4D97-AF65-F5344CB8AC3E}">
        <p14:creationId xmlns:p14="http://schemas.microsoft.com/office/powerpoint/2010/main" val="132652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descr="A picture containing logo&#10;&#10;Description automatically generated">
            <a:extLst>
              <a:ext uri="{FF2B5EF4-FFF2-40B4-BE49-F238E27FC236}">
                <a16:creationId xmlns:a16="http://schemas.microsoft.com/office/drawing/2014/main" id="{BC09075F-DDCD-9C44-82D3-4849A6238C2A}"/>
              </a:ext>
            </a:extLst>
          </p:cNvPr>
          <p:cNvPicPr>
            <a:picLocks noChangeAspect="1"/>
          </p:cNvPicPr>
          <p:nvPr/>
        </p:nvPicPr>
        <p:blipFill>
          <a:blip r:embed="rId3"/>
          <a:stretch>
            <a:fillRect/>
          </a:stretch>
        </p:blipFill>
        <p:spPr>
          <a:xfrm>
            <a:off x="0" y="-296216"/>
            <a:ext cx="12192000" cy="6858000"/>
          </a:xfrm>
          <a:prstGeom prst="rect">
            <a:avLst/>
          </a:prstGeom>
        </p:spPr>
      </p:pic>
      <p:sp>
        <p:nvSpPr>
          <p:cNvPr id="16" name="Rectangle 15">
            <a:extLst>
              <a:ext uri="{FF2B5EF4-FFF2-40B4-BE49-F238E27FC236}">
                <a16:creationId xmlns:a16="http://schemas.microsoft.com/office/drawing/2014/main" id="{CCB0AFC7-DF79-2341-AD86-E294AA71D169}"/>
              </a:ext>
            </a:extLst>
          </p:cNvPr>
          <p:cNvSpPr/>
          <p:nvPr/>
        </p:nvSpPr>
        <p:spPr>
          <a:xfrm>
            <a:off x="7020118" y="3017996"/>
            <a:ext cx="3476164" cy="1528247"/>
          </a:xfrm>
          <a:prstGeom prst="rect">
            <a:avLst/>
          </a:prstGeom>
          <a:solidFill>
            <a:srgbClr val="FFD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2B6BA72-293C-0A42-9DEC-026CE4611E15}"/>
              </a:ext>
            </a:extLst>
          </p:cNvPr>
          <p:cNvPicPr>
            <a:picLocks noChangeAspect="1"/>
          </p:cNvPicPr>
          <p:nvPr/>
        </p:nvPicPr>
        <p:blipFill>
          <a:blip r:embed="rId4"/>
          <a:stretch>
            <a:fillRect/>
          </a:stretch>
        </p:blipFill>
        <p:spPr>
          <a:xfrm>
            <a:off x="0" y="0"/>
            <a:ext cx="12192000" cy="6858000"/>
          </a:xfrm>
          <a:prstGeom prst="rect">
            <a:avLst/>
          </a:prstGeom>
        </p:spPr>
      </p:pic>
      <p:pic>
        <p:nvPicPr>
          <p:cNvPr id="13" name="Picture 12" descr="A picture containing text, dark&#10;&#10;Description automatically generated">
            <a:extLst>
              <a:ext uri="{FF2B5EF4-FFF2-40B4-BE49-F238E27FC236}">
                <a16:creationId xmlns:a16="http://schemas.microsoft.com/office/drawing/2014/main" id="{DA63C6E9-3C01-464B-B392-95B8F58F8A41}"/>
              </a:ext>
            </a:extLst>
          </p:cNvPr>
          <p:cNvPicPr>
            <a:picLocks noChangeAspect="1"/>
          </p:cNvPicPr>
          <p:nvPr/>
        </p:nvPicPr>
        <p:blipFill>
          <a:blip r:embed="rId5"/>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740C8A14-00A0-2643-A824-2911E56E48F6}"/>
              </a:ext>
            </a:extLst>
          </p:cNvPr>
          <p:cNvSpPr/>
          <p:nvPr/>
        </p:nvSpPr>
        <p:spPr>
          <a:xfrm>
            <a:off x="6994360" y="577468"/>
            <a:ext cx="3581430" cy="523220"/>
          </a:xfrm>
          <a:prstGeom prst="rect">
            <a:avLst/>
          </a:prstGeom>
        </p:spPr>
        <p:txBody>
          <a:bodyPr wrap="none">
            <a:spAutoFit/>
          </a:bodyPr>
          <a:lstStyle/>
          <a:p>
            <a:r>
              <a:rPr lang="en-US" sz="2800" dirty="0">
                <a:solidFill>
                  <a:srgbClr val="000000"/>
                </a:solidFill>
                <a:latin typeface="Roboto Medium" panose="02000000000000000000" pitchFamily="2" charset="0"/>
                <a:ea typeface="Roboto Medium" panose="02000000000000000000" pitchFamily="2" charset="0"/>
              </a:rPr>
              <a:t>MOTIVATING GOLDS</a:t>
            </a:r>
            <a:endParaRPr lang="en-US" sz="2800" dirty="0">
              <a:latin typeface="Roboto Medium" panose="02000000000000000000" pitchFamily="2" charset="0"/>
              <a:ea typeface="Roboto Medium" panose="02000000000000000000" pitchFamily="2" charset="0"/>
            </a:endParaRPr>
          </a:p>
        </p:txBody>
      </p:sp>
      <p:sp>
        <p:nvSpPr>
          <p:cNvPr id="4" name="Rectangle 3">
            <a:extLst>
              <a:ext uri="{FF2B5EF4-FFF2-40B4-BE49-F238E27FC236}">
                <a16:creationId xmlns:a16="http://schemas.microsoft.com/office/drawing/2014/main" id="{93954125-71FE-504B-A8CA-B43616F3575E}"/>
              </a:ext>
            </a:extLst>
          </p:cNvPr>
          <p:cNvSpPr/>
          <p:nvPr/>
        </p:nvSpPr>
        <p:spPr>
          <a:xfrm>
            <a:off x="1964688" y="834963"/>
            <a:ext cx="2927404"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Praise their judgement</a:t>
            </a:r>
            <a:endParaRPr lang="en-US" sz="2000" b="0" i="0" u="none" strike="noStrike" dirty="0">
              <a:solidFill>
                <a:srgbClr val="2A2A28"/>
              </a:solidFill>
              <a:effectLst/>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E71E00C6-0D71-9444-A1E5-BAA8A52CFD9E}"/>
              </a:ext>
            </a:extLst>
          </p:cNvPr>
          <p:cNvSpPr/>
          <p:nvPr/>
        </p:nvSpPr>
        <p:spPr>
          <a:xfrm>
            <a:off x="1196688" y="1425072"/>
            <a:ext cx="3704860"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Recognize their dependability</a:t>
            </a:r>
          </a:p>
        </p:txBody>
      </p:sp>
      <p:sp>
        <p:nvSpPr>
          <p:cNvPr id="6" name="Rectangle 5">
            <a:extLst>
              <a:ext uri="{FF2B5EF4-FFF2-40B4-BE49-F238E27FC236}">
                <a16:creationId xmlns:a16="http://schemas.microsoft.com/office/drawing/2014/main" id="{4BFA1C57-81FC-C542-813B-EA8AB0EC735C}"/>
              </a:ext>
            </a:extLst>
          </p:cNvPr>
          <p:cNvSpPr/>
          <p:nvPr/>
        </p:nvSpPr>
        <p:spPr>
          <a:xfrm>
            <a:off x="2139629" y="2017061"/>
            <a:ext cx="2755883"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Place them in charge</a:t>
            </a:r>
          </a:p>
        </p:txBody>
      </p:sp>
      <p:sp>
        <p:nvSpPr>
          <p:cNvPr id="7" name="Rectangle 6">
            <a:extLst>
              <a:ext uri="{FF2B5EF4-FFF2-40B4-BE49-F238E27FC236}">
                <a16:creationId xmlns:a16="http://schemas.microsoft.com/office/drawing/2014/main" id="{9F42C8DC-6D93-124D-8CD2-BA81CC97CAEC}"/>
              </a:ext>
            </a:extLst>
          </p:cNvPr>
          <p:cNvSpPr/>
          <p:nvPr/>
        </p:nvSpPr>
        <p:spPr>
          <a:xfrm>
            <a:off x="1786888" y="2617886"/>
            <a:ext cx="3121367"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Involve them in planning</a:t>
            </a:r>
          </a:p>
        </p:txBody>
      </p:sp>
      <p:sp>
        <p:nvSpPr>
          <p:cNvPr id="8" name="Rectangle 7">
            <a:extLst>
              <a:ext uri="{FF2B5EF4-FFF2-40B4-BE49-F238E27FC236}">
                <a16:creationId xmlns:a16="http://schemas.microsoft.com/office/drawing/2014/main" id="{7B225A7A-6416-5240-A9DD-F422B17218D4}"/>
              </a:ext>
            </a:extLst>
          </p:cNvPr>
          <p:cNvSpPr/>
          <p:nvPr/>
        </p:nvSpPr>
        <p:spPr>
          <a:xfrm>
            <a:off x="1611235" y="3215080"/>
            <a:ext cx="3299301"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Give them responsibilities</a:t>
            </a:r>
          </a:p>
        </p:txBody>
      </p:sp>
      <p:sp>
        <p:nvSpPr>
          <p:cNvPr id="9" name="Rectangle 8">
            <a:extLst>
              <a:ext uri="{FF2B5EF4-FFF2-40B4-BE49-F238E27FC236}">
                <a16:creationId xmlns:a16="http://schemas.microsoft.com/office/drawing/2014/main" id="{82F95F06-6BE8-F343-BC03-FDB1C4FF4B58}"/>
              </a:ext>
            </a:extLst>
          </p:cNvPr>
          <p:cNvSpPr/>
          <p:nvPr/>
        </p:nvSpPr>
        <p:spPr>
          <a:xfrm>
            <a:off x="1660582" y="3812464"/>
            <a:ext cx="3233578"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Give consistent feedback</a:t>
            </a:r>
          </a:p>
        </p:txBody>
      </p:sp>
      <p:sp>
        <p:nvSpPr>
          <p:cNvPr id="10" name="Rectangle 9">
            <a:extLst>
              <a:ext uri="{FF2B5EF4-FFF2-40B4-BE49-F238E27FC236}">
                <a16:creationId xmlns:a16="http://schemas.microsoft.com/office/drawing/2014/main" id="{E4C35053-1C66-0B4D-A332-B97CC11133EE}"/>
              </a:ext>
            </a:extLst>
          </p:cNvPr>
          <p:cNvSpPr/>
          <p:nvPr/>
        </p:nvSpPr>
        <p:spPr>
          <a:xfrm>
            <a:off x="1707034" y="4389939"/>
            <a:ext cx="3180679"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Let them organize things</a:t>
            </a:r>
          </a:p>
        </p:txBody>
      </p:sp>
      <p:sp>
        <p:nvSpPr>
          <p:cNvPr id="11" name="Rectangle 10">
            <a:extLst>
              <a:ext uri="{FF2B5EF4-FFF2-40B4-BE49-F238E27FC236}">
                <a16:creationId xmlns:a16="http://schemas.microsoft.com/office/drawing/2014/main" id="{A90B778B-B381-734A-BAE5-99AF9EF65788}"/>
              </a:ext>
            </a:extLst>
          </p:cNvPr>
          <p:cNvSpPr/>
          <p:nvPr/>
        </p:nvSpPr>
        <p:spPr>
          <a:xfrm>
            <a:off x="1034422" y="4981928"/>
            <a:ext cx="3860352"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Reward with public recognition</a:t>
            </a:r>
          </a:p>
        </p:txBody>
      </p:sp>
      <p:sp>
        <p:nvSpPr>
          <p:cNvPr id="17" name="Rectangle 16">
            <a:extLst>
              <a:ext uri="{FF2B5EF4-FFF2-40B4-BE49-F238E27FC236}">
                <a16:creationId xmlns:a16="http://schemas.microsoft.com/office/drawing/2014/main" id="{B2B443D0-A3C9-7041-96F9-401F047E62AA}"/>
              </a:ext>
            </a:extLst>
          </p:cNvPr>
          <p:cNvSpPr/>
          <p:nvPr/>
        </p:nvSpPr>
        <p:spPr>
          <a:xfrm>
            <a:off x="1596570" y="5884707"/>
            <a:ext cx="10493829" cy="769441"/>
          </a:xfrm>
          <a:prstGeom prst="rect">
            <a:avLst/>
          </a:prstGeom>
        </p:spPr>
        <p:txBody>
          <a:bodyPr wrap="square">
            <a:spAutoFit/>
          </a:bodyPr>
          <a:lstStyle/>
          <a:p>
            <a:r>
              <a:rPr lang="en-US" sz="2200" dirty="0">
                <a:solidFill>
                  <a:srgbClr val="2A2A28"/>
                </a:solidFill>
                <a:latin typeface="Roboto" panose="02000000000000000000" pitchFamily="2" charset="0"/>
                <a:ea typeface="Roboto" panose="02000000000000000000" pitchFamily="2" charset="0"/>
              </a:rPr>
              <a:t>Consider someone in your life who might be gold. Which motivational strategies might you try? How specifically might you employ that strategy in that situation?</a:t>
            </a:r>
          </a:p>
        </p:txBody>
      </p:sp>
    </p:spTree>
    <p:extLst>
      <p:ext uri="{BB962C8B-B14F-4D97-AF65-F5344CB8AC3E}">
        <p14:creationId xmlns:p14="http://schemas.microsoft.com/office/powerpoint/2010/main" val="366135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F2223ABB-6288-1844-AA91-1015D1F115B1}"/>
              </a:ext>
            </a:extLst>
          </p:cNvPr>
          <p:cNvPicPr>
            <a:picLocks noChangeAspect="1"/>
          </p:cNvPicPr>
          <p:nvPr/>
        </p:nvPicPr>
        <p:blipFill>
          <a:blip r:embed="rId3"/>
          <a:stretch>
            <a:fillRect/>
          </a:stretch>
        </p:blipFill>
        <p:spPr>
          <a:xfrm>
            <a:off x="0" y="-333730"/>
            <a:ext cx="12192000" cy="6858000"/>
          </a:xfrm>
          <a:prstGeom prst="rect">
            <a:avLst/>
          </a:prstGeom>
        </p:spPr>
      </p:pic>
      <p:sp>
        <p:nvSpPr>
          <p:cNvPr id="16" name="Rectangle 15">
            <a:extLst>
              <a:ext uri="{FF2B5EF4-FFF2-40B4-BE49-F238E27FC236}">
                <a16:creationId xmlns:a16="http://schemas.microsoft.com/office/drawing/2014/main" id="{44B2C14C-0D88-1841-BF1B-CC9C4690869F}"/>
              </a:ext>
            </a:extLst>
          </p:cNvPr>
          <p:cNvSpPr/>
          <p:nvPr/>
        </p:nvSpPr>
        <p:spPr>
          <a:xfrm>
            <a:off x="7020118" y="2859110"/>
            <a:ext cx="3476164" cy="1687133"/>
          </a:xfrm>
          <a:prstGeom prst="rect">
            <a:avLst/>
          </a:prstGeom>
          <a:solidFill>
            <a:srgbClr val="8AC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B09FAFE-D93C-2246-8231-A839D38C0B3A}"/>
              </a:ext>
            </a:extLst>
          </p:cNvPr>
          <p:cNvPicPr>
            <a:picLocks noChangeAspect="1"/>
          </p:cNvPicPr>
          <p:nvPr/>
        </p:nvPicPr>
        <p:blipFill>
          <a:blip r:embed="rId4"/>
          <a:stretch>
            <a:fillRect/>
          </a:stretch>
        </p:blipFill>
        <p:spPr>
          <a:xfrm>
            <a:off x="0" y="0"/>
            <a:ext cx="12192000" cy="6858000"/>
          </a:xfrm>
          <a:prstGeom prst="rect">
            <a:avLst/>
          </a:prstGeom>
        </p:spPr>
      </p:pic>
      <p:pic>
        <p:nvPicPr>
          <p:cNvPr id="13" name="Picture 12" descr="A picture containing text, dark&#10;&#10;Description automatically generated">
            <a:extLst>
              <a:ext uri="{FF2B5EF4-FFF2-40B4-BE49-F238E27FC236}">
                <a16:creationId xmlns:a16="http://schemas.microsoft.com/office/drawing/2014/main" id="{1587C467-2F06-BC4B-9CFC-81B21A4CBA01}"/>
              </a:ext>
            </a:extLst>
          </p:cNvPr>
          <p:cNvPicPr>
            <a:picLocks noChangeAspect="1"/>
          </p:cNvPicPr>
          <p:nvPr/>
        </p:nvPicPr>
        <p:blipFill>
          <a:blip r:embed="rId5"/>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9F1A33C3-82AF-2F4F-BEC7-EC1A0E745A33}"/>
              </a:ext>
            </a:extLst>
          </p:cNvPr>
          <p:cNvSpPr/>
          <p:nvPr/>
        </p:nvSpPr>
        <p:spPr>
          <a:xfrm>
            <a:off x="6824541" y="577468"/>
            <a:ext cx="3791423" cy="523220"/>
          </a:xfrm>
          <a:prstGeom prst="rect">
            <a:avLst/>
          </a:prstGeom>
        </p:spPr>
        <p:txBody>
          <a:bodyPr wrap="none">
            <a:spAutoFit/>
          </a:bodyPr>
          <a:lstStyle/>
          <a:p>
            <a:r>
              <a:rPr lang="en-US" sz="2800" dirty="0">
                <a:solidFill>
                  <a:srgbClr val="000000"/>
                </a:solidFill>
                <a:latin typeface="Roboto Medium" panose="02000000000000000000" pitchFamily="2" charset="0"/>
                <a:ea typeface="Roboto Medium" panose="02000000000000000000" pitchFamily="2" charset="0"/>
              </a:rPr>
              <a:t>MOTIVATING GREENS</a:t>
            </a:r>
            <a:endParaRPr lang="en-US" sz="2800" dirty="0">
              <a:latin typeface="Roboto Medium" panose="02000000000000000000" pitchFamily="2" charset="0"/>
              <a:ea typeface="Roboto Medium" panose="02000000000000000000" pitchFamily="2" charset="0"/>
            </a:endParaRPr>
          </a:p>
        </p:txBody>
      </p:sp>
      <p:sp>
        <p:nvSpPr>
          <p:cNvPr id="4" name="Rectangle 3">
            <a:extLst>
              <a:ext uri="{FF2B5EF4-FFF2-40B4-BE49-F238E27FC236}">
                <a16:creationId xmlns:a16="http://schemas.microsoft.com/office/drawing/2014/main" id="{93954125-71FE-504B-A8CA-B43616F3575E}"/>
              </a:ext>
            </a:extLst>
          </p:cNvPr>
          <p:cNvSpPr/>
          <p:nvPr/>
        </p:nvSpPr>
        <p:spPr>
          <a:xfrm>
            <a:off x="2404341" y="796932"/>
            <a:ext cx="2483372"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Praise their insight</a:t>
            </a:r>
            <a:endParaRPr lang="en-US" sz="2000" b="0" i="0" u="none" strike="noStrike" dirty="0">
              <a:solidFill>
                <a:srgbClr val="2A2A28"/>
              </a:solidFill>
              <a:effectLst/>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E71E00C6-0D71-9444-A1E5-BAA8A52CFD9E}"/>
              </a:ext>
            </a:extLst>
          </p:cNvPr>
          <p:cNvSpPr/>
          <p:nvPr/>
        </p:nvSpPr>
        <p:spPr>
          <a:xfrm>
            <a:off x="1669868" y="1394316"/>
            <a:ext cx="3227165"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Recognize their expertise</a:t>
            </a:r>
          </a:p>
        </p:txBody>
      </p:sp>
      <p:sp>
        <p:nvSpPr>
          <p:cNvPr id="6" name="Rectangle 5">
            <a:extLst>
              <a:ext uri="{FF2B5EF4-FFF2-40B4-BE49-F238E27FC236}">
                <a16:creationId xmlns:a16="http://schemas.microsoft.com/office/drawing/2014/main" id="{4BFA1C57-81FC-C542-813B-EA8AB0EC735C}"/>
              </a:ext>
            </a:extLst>
          </p:cNvPr>
          <p:cNvSpPr/>
          <p:nvPr/>
        </p:nvSpPr>
        <p:spPr>
          <a:xfrm>
            <a:off x="1669868" y="1991212"/>
            <a:ext cx="3238387"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Involve them in decisions</a:t>
            </a:r>
          </a:p>
        </p:txBody>
      </p:sp>
      <p:sp>
        <p:nvSpPr>
          <p:cNvPr id="7" name="Rectangle 6">
            <a:extLst>
              <a:ext uri="{FF2B5EF4-FFF2-40B4-BE49-F238E27FC236}">
                <a16:creationId xmlns:a16="http://schemas.microsoft.com/office/drawing/2014/main" id="{9F42C8DC-6D93-124D-8CD2-BA81CC97CAEC}"/>
              </a:ext>
            </a:extLst>
          </p:cNvPr>
          <p:cNvSpPr/>
          <p:nvPr/>
        </p:nvSpPr>
        <p:spPr>
          <a:xfrm>
            <a:off x="1614095" y="2617886"/>
            <a:ext cx="3280065"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Explain the overall picture</a:t>
            </a:r>
          </a:p>
        </p:txBody>
      </p:sp>
      <p:sp>
        <p:nvSpPr>
          <p:cNvPr id="8" name="Rectangle 7">
            <a:extLst>
              <a:ext uri="{FF2B5EF4-FFF2-40B4-BE49-F238E27FC236}">
                <a16:creationId xmlns:a16="http://schemas.microsoft.com/office/drawing/2014/main" id="{7B225A7A-6416-5240-A9DD-F422B17218D4}"/>
              </a:ext>
            </a:extLst>
          </p:cNvPr>
          <p:cNvSpPr/>
          <p:nvPr/>
        </p:nvSpPr>
        <p:spPr>
          <a:xfrm>
            <a:off x="1364640" y="3173564"/>
            <a:ext cx="3530134"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Support their ideas in public</a:t>
            </a:r>
          </a:p>
        </p:txBody>
      </p:sp>
      <p:sp>
        <p:nvSpPr>
          <p:cNvPr id="9" name="Rectangle 8">
            <a:extLst>
              <a:ext uri="{FF2B5EF4-FFF2-40B4-BE49-F238E27FC236}">
                <a16:creationId xmlns:a16="http://schemas.microsoft.com/office/drawing/2014/main" id="{82F95F06-6BE8-F343-BC03-FDB1C4FF4B58}"/>
              </a:ext>
            </a:extLst>
          </p:cNvPr>
          <p:cNvSpPr/>
          <p:nvPr/>
        </p:nvSpPr>
        <p:spPr>
          <a:xfrm>
            <a:off x="2062544" y="3777423"/>
            <a:ext cx="2786340"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Encourage new ideas</a:t>
            </a:r>
          </a:p>
        </p:txBody>
      </p:sp>
      <p:sp>
        <p:nvSpPr>
          <p:cNvPr id="10" name="Rectangle 9">
            <a:extLst>
              <a:ext uri="{FF2B5EF4-FFF2-40B4-BE49-F238E27FC236}">
                <a16:creationId xmlns:a16="http://schemas.microsoft.com/office/drawing/2014/main" id="{E4C35053-1C66-0B4D-A332-B97CC11133EE}"/>
              </a:ext>
            </a:extLst>
          </p:cNvPr>
          <p:cNvSpPr/>
          <p:nvPr/>
        </p:nvSpPr>
        <p:spPr>
          <a:xfrm>
            <a:off x="1307530" y="4389939"/>
            <a:ext cx="3541354"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Appreciate their uniqueness</a:t>
            </a:r>
          </a:p>
        </p:txBody>
      </p:sp>
      <p:sp>
        <p:nvSpPr>
          <p:cNvPr id="11" name="Rectangle 10">
            <a:extLst>
              <a:ext uri="{FF2B5EF4-FFF2-40B4-BE49-F238E27FC236}">
                <a16:creationId xmlns:a16="http://schemas.microsoft.com/office/drawing/2014/main" id="{A90B778B-B381-734A-BAE5-99AF9EF65788}"/>
              </a:ext>
            </a:extLst>
          </p:cNvPr>
          <p:cNvSpPr/>
          <p:nvPr/>
        </p:nvSpPr>
        <p:spPr>
          <a:xfrm>
            <a:off x="1427755" y="4992246"/>
            <a:ext cx="3421129"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Reward with independence</a:t>
            </a:r>
          </a:p>
        </p:txBody>
      </p:sp>
      <p:sp>
        <p:nvSpPr>
          <p:cNvPr id="17" name="Rectangle 16">
            <a:extLst>
              <a:ext uri="{FF2B5EF4-FFF2-40B4-BE49-F238E27FC236}">
                <a16:creationId xmlns:a16="http://schemas.microsoft.com/office/drawing/2014/main" id="{97A9E27C-FDC9-D244-9BF7-941961A6EEEA}"/>
              </a:ext>
            </a:extLst>
          </p:cNvPr>
          <p:cNvSpPr/>
          <p:nvPr/>
        </p:nvSpPr>
        <p:spPr>
          <a:xfrm>
            <a:off x="1596570" y="5884707"/>
            <a:ext cx="10493829" cy="769441"/>
          </a:xfrm>
          <a:prstGeom prst="rect">
            <a:avLst/>
          </a:prstGeom>
        </p:spPr>
        <p:txBody>
          <a:bodyPr wrap="square">
            <a:spAutoFit/>
          </a:bodyPr>
          <a:lstStyle/>
          <a:p>
            <a:r>
              <a:rPr lang="en-US" sz="2200" dirty="0">
                <a:solidFill>
                  <a:srgbClr val="2A2A28"/>
                </a:solidFill>
                <a:latin typeface="Roboto" panose="02000000000000000000" pitchFamily="2" charset="0"/>
                <a:ea typeface="Roboto" panose="02000000000000000000" pitchFamily="2" charset="0"/>
              </a:rPr>
              <a:t>Consider someone in your life who might be green. Which motivational strategies might you try? How specifically might you employ that strategy in that situation?</a:t>
            </a:r>
          </a:p>
        </p:txBody>
      </p:sp>
    </p:spTree>
    <p:extLst>
      <p:ext uri="{BB962C8B-B14F-4D97-AF65-F5344CB8AC3E}">
        <p14:creationId xmlns:p14="http://schemas.microsoft.com/office/powerpoint/2010/main" val="1068556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descr="A picture containing logo&#10;&#10;Description automatically generated">
            <a:extLst>
              <a:ext uri="{FF2B5EF4-FFF2-40B4-BE49-F238E27FC236}">
                <a16:creationId xmlns:a16="http://schemas.microsoft.com/office/drawing/2014/main" id="{1329604E-A41B-3949-B743-642E040AF2D0}"/>
              </a:ext>
            </a:extLst>
          </p:cNvPr>
          <p:cNvPicPr>
            <a:picLocks noChangeAspect="1"/>
          </p:cNvPicPr>
          <p:nvPr/>
        </p:nvPicPr>
        <p:blipFill>
          <a:blip r:embed="rId3"/>
          <a:stretch>
            <a:fillRect/>
          </a:stretch>
        </p:blipFill>
        <p:spPr>
          <a:xfrm>
            <a:off x="0" y="-231822"/>
            <a:ext cx="12192000" cy="6858000"/>
          </a:xfrm>
          <a:prstGeom prst="rect">
            <a:avLst/>
          </a:prstGeom>
        </p:spPr>
      </p:pic>
      <p:sp>
        <p:nvSpPr>
          <p:cNvPr id="16" name="Rectangle 15">
            <a:extLst>
              <a:ext uri="{FF2B5EF4-FFF2-40B4-BE49-F238E27FC236}">
                <a16:creationId xmlns:a16="http://schemas.microsoft.com/office/drawing/2014/main" id="{795FD7D5-B86E-B542-9E43-7E66B88D3BB4}"/>
              </a:ext>
            </a:extLst>
          </p:cNvPr>
          <p:cNvSpPr/>
          <p:nvPr/>
        </p:nvSpPr>
        <p:spPr>
          <a:xfrm>
            <a:off x="7020118" y="2897746"/>
            <a:ext cx="3476164" cy="1648497"/>
          </a:xfrm>
          <a:prstGeom prst="rect">
            <a:avLst/>
          </a:prstGeom>
          <a:solidFill>
            <a:srgbClr val="FFA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93769B9-6E42-554B-90B9-38F419DD1469}"/>
              </a:ext>
            </a:extLst>
          </p:cNvPr>
          <p:cNvPicPr>
            <a:picLocks noChangeAspect="1"/>
          </p:cNvPicPr>
          <p:nvPr/>
        </p:nvPicPr>
        <p:blipFill>
          <a:blip r:embed="rId4"/>
          <a:stretch>
            <a:fillRect/>
          </a:stretch>
        </p:blipFill>
        <p:spPr>
          <a:xfrm>
            <a:off x="0" y="0"/>
            <a:ext cx="12192000" cy="6858000"/>
          </a:xfrm>
          <a:prstGeom prst="rect">
            <a:avLst/>
          </a:prstGeom>
        </p:spPr>
      </p:pic>
      <p:pic>
        <p:nvPicPr>
          <p:cNvPr id="14" name="Picture 13" descr="A picture containing text, dark&#10;&#10;Description automatically generated">
            <a:extLst>
              <a:ext uri="{FF2B5EF4-FFF2-40B4-BE49-F238E27FC236}">
                <a16:creationId xmlns:a16="http://schemas.microsoft.com/office/drawing/2014/main" id="{2A1FB2AE-B1E1-BA49-8AEF-091EB684E05C}"/>
              </a:ext>
            </a:extLst>
          </p:cNvPr>
          <p:cNvPicPr>
            <a:picLocks noChangeAspect="1"/>
          </p:cNvPicPr>
          <p:nvPr/>
        </p:nvPicPr>
        <p:blipFill>
          <a:blip r:embed="rId5"/>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4F19CD2D-880A-354A-9D76-785D102E5AE0}"/>
              </a:ext>
            </a:extLst>
          </p:cNvPr>
          <p:cNvSpPr/>
          <p:nvPr/>
        </p:nvSpPr>
        <p:spPr>
          <a:xfrm>
            <a:off x="6708163" y="560843"/>
            <a:ext cx="4075155" cy="523220"/>
          </a:xfrm>
          <a:prstGeom prst="rect">
            <a:avLst/>
          </a:prstGeom>
        </p:spPr>
        <p:txBody>
          <a:bodyPr wrap="none">
            <a:spAutoFit/>
          </a:bodyPr>
          <a:lstStyle/>
          <a:p>
            <a:r>
              <a:rPr lang="en-US" sz="2800" dirty="0">
                <a:solidFill>
                  <a:srgbClr val="000000"/>
                </a:solidFill>
                <a:latin typeface="Roboto Medium" panose="02000000000000000000" pitchFamily="2" charset="0"/>
                <a:ea typeface="Roboto Medium" panose="02000000000000000000" pitchFamily="2" charset="0"/>
              </a:rPr>
              <a:t>MOTIVATING ORANGES</a:t>
            </a:r>
            <a:endParaRPr lang="en-US" sz="2800" dirty="0">
              <a:latin typeface="Roboto Medium" panose="02000000000000000000" pitchFamily="2" charset="0"/>
              <a:ea typeface="Roboto Medium" panose="02000000000000000000" pitchFamily="2" charset="0"/>
            </a:endParaRPr>
          </a:p>
        </p:txBody>
      </p:sp>
      <p:sp>
        <p:nvSpPr>
          <p:cNvPr id="4" name="Rectangle 3">
            <a:extLst>
              <a:ext uri="{FF2B5EF4-FFF2-40B4-BE49-F238E27FC236}">
                <a16:creationId xmlns:a16="http://schemas.microsoft.com/office/drawing/2014/main" id="{93954125-71FE-504B-A8CA-B43616F3575E}"/>
              </a:ext>
            </a:extLst>
          </p:cNvPr>
          <p:cNvSpPr/>
          <p:nvPr/>
        </p:nvSpPr>
        <p:spPr>
          <a:xfrm>
            <a:off x="1633386" y="834963"/>
            <a:ext cx="3308919"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Praise their achievements</a:t>
            </a:r>
            <a:endParaRPr lang="en-US" sz="2000" b="0" i="0" u="none" strike="noStrike" dirty="0">
              <a:solidFill>
                <a:srgbClr val="2A2A28"/>
              </a:solidFill>
              <a:effectLst/>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E71E00C6-0D71-9444-A1E5-BAA8A52CFD9E}"/>
              </a:ext>
            </a:extLst>
          </p:cNvPr>
          <p:cNvSpPr/>
          <p:nvPr/>
        </p:nvSpPr>
        <p:spPr>
          <a:xfrm>
            <a:off x="1276200" y="1425072"/>
            <a:ext cx="3647152"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Recognize their performance</a:t>
            </a:r>
          </a:p>
        </p:txBody>
      </p:sp>
      <p:sp>
        <p:nvSpPr>
          <p:cNvPr id="6" name="Rectangle 5">
            <a:extLst>
              <a:ext uri="{FF2B5EF4-FFF2-40B4-BE49-F238E27FC236}">
                <a16:creationId xmlns:a16="http://schemas.microsoft.com/office/drawing/2014/main" id="{4BFA1C57-81FC-C542-813B-EA8AB0EC735C}"/>
              </a:ext>
            </a:extLst>
          </p:cNvPr>
          <p:cNvSpPr/>
          <p:nvPr/>
        </p:nvSpPr>
        <p:spPr>
          <a:xfrm>
            <a:off x="2033613" y="2017061"/>
            <a:ext cx="2896947"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Offer tangible rewards</a:t>
            </a:r>
          </a:p>
        </p:txBody>
      </p:sp>
      <p:sp>
        <p:nvSpPr>
          <p:cNvPr id="7" name="Rectangle 6">
            <a:extLst>
              <a:ext uri="{FF2B5EF4-FFF2-40B4-BE49-F238E27FC236}">
                <a16:creationId xmlns:a16="http://schemas.microsoft.com/office/drawing/2014/main" id="{9F42C8DC-6D93-124D-8CD2-BA81CC97CAEC}"/>
              </a:ext>
            </a:extLst>
          </p:cNvPr>
          <p:cNvSpPr/>
          <p:nvPr/>
        </p:nvSpPr>
        <p:spPr>
          <a:xfrm>
            <a:off x="1482092" y="2617886"/>
            <a:ext cx="3456395"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Focus on finished products</a:t>
            </a:r>
          </a:p>
        </p:txBody>
      </p:sp>
      <p:sp>
        <p:nvSpPr>
          <p:cNvPr id="8" name="Rectangle 7">
            <a:extLst>
              <a:ext uri="{FF2B5EF4-FFF2-40B4-BE49-F238E27FC236}">
                <a16:creationId xmlns:a16="http://schemas.microsoft.com/office/drawing/2014/main" id="{7B225A7A-6416-5240-A9DD-F422B17218D4}"/>
              </a:ext>
            </a:extLst>
          </p:cNvPr>
          <p:cNvSpPr/>
          <p:nvPr/>
        </p:nvSpPr>
        <p:spPr>
          <a:xfrm>
            <a:off x="2250650" y="3215080"/>
            <a:ext cx="2680542"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Appreciate their skill</a:t>
            </a:r>
          </a:p>
        </p:txBody>
      </p:sp>
      <p:sp>
        <p:nvSpPr>
          <p:cNvPr id="9" name="Rectangle 8">
            <a:extLst>
              <a:ext uri="{FF2B5EF4-FFF2-40B4-BE49-F238E27FC236}">
                <a16:creationId xmlns:a16="http://schemas.microsoft.com/office/drawing/2014/main" id="{82F95F06-6BE8-F343-BC03-FDB1C4FF4B58}"/>
              </a:ext>
            </a:extLst>
          </p:cNvPr>
          <p:cNvSpPr/>
          <p:nvPr/>
        </p:nvSpPr>
        <p:spPr>
          <a:xfrm>
            <a:off x="1249765" y="3812464"/>
            <a:ext cx="3701654"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Give opportunities to perform</a:t>
            </a:r>
          </a:p>
        </p:txBody>
      </p:sp>
      <p:sp>
        <p:nvSpPr>
          <p:cNvPr id="10" name="Rectangle 9">
            <a:extLst>
              <a:ext uri="{FF2B5EF4-FFF2-40B4-BE49-F238E27FC236}">
                <a16:creationId xmlns:a16="http://schemas.microsoft.com/office/drawing/2014/main" id="{E4C35053-1C66-0B4D-A332-B97CC11133EE}"/>
              </a:ext>
            </a:extLst>
          </p:cNvPr>
          <p:cNvSpPr/>
          <p:nvPr/>
        </p:nvSpPr>
        <p:spPr>
          <a:xfrm>
            <a:off x="1667278" y="4389939"/>
            <a:ext cx="3252814"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Give immediate feedback</a:t>
            </a:r>
          </a:p>
        </p:txBody>
      </p:sp>
      <p:sp>
        <p:nvSpPr>
          <p:cNvPr id="11" name="Rectangle 10">
            <a:extLst>
              <a:ext uri="{FF2B5EF4-FFF2-40B4-BE49-F238E27FC236}">
                <a16:creationId xmlns:a16="http://schemas.microsoft.com/office/drawing/2014/main" id="{A90B778B-B381-734A-BAE5-99AF9EF65788}"/>
              </a:ext>
            </a:extLst>
          </p:cNvPr>
          <p:cNvSpPr/>
          <p:nvPr/>
        </p:nvSpPr>
        <p:spPr>
          <a:xfrm>
            <a:off x="1153690" y="4981928"/>
            <a:ext cx="3789820" cy="400110"/>
          </a:xfrm>
          <a:prstGeom prst="rect">
            <a:avLst/>
          </a:prstGeom>
        </p:spPr>
        <p:txBody>
          <a:bodyPr wrap="none">
            <a:spAutoFit/>
          </a:bodyPr>
          <a:lstStyle/>
          <a:p>
            <a:pPr indent="171450">
              <a:spcAft>
                <a:spcPts val="400"/>
              </a:spcAft>
            </a:pPr>
            <a:r>
              <a:rPr lang="en-US" sz="2000" dirty="0">
                <a:solidFill>
                  <a:srgbClr val="2A2A28"/>
                </a:solidFill>
                <a:latin typeface="Roboto" panose="02000000000000000000" pitchFamily="2" charset="0"/>
                <a:ea typeface="Roboto" panose="02000000000000000000" pitchFamily="2" charset="0"/>
              </a:rPr>
              <a:t>Reward with physical freedom</a:t>
            </a:r>
          </a:p>
        </p:txBody>
      </p:sp>
      <p:sp>
        <p:nvSpPr>
          <p:cNvPr id="17" name="Rectangle 16">
            <a:extLst>
              <a:ext uri="{FF2B5EF4-FFF2-40B4-BE49-F238E27FC236}">
                <a16:creationId xmlns:a16="http://schemas.microsoft.com/office/drawing/2014/main" id="{03337098-987A-744A-A14A-3988D3930E82}"/>
              </a:ext>
            </a:extLst>
          </p:cNvPr>
          <p:cNvSpPr/>
          <p:nvPr/>
        </p:nvSpPr>
        <p:spPr>
          <a:xfrm>
            <a:off x="1596570" y="5884707"/>
            <a:ext cx="10493829" cy="769441"/>
          </a:xfrm>
          <a:prstGeom prst="rect">
            <a:avLst/>
          </a:prstGeom>
        </p:spPr>
        <p:txBody>
          <a:bodyPr wrap="square">
            <a:spAutoFit/>
          </a:bodyPr>
          <a:lstStyle/>
          <a:p>
            <a:r>
              <a:rPr lang="en-US" sz="2200" dirty="0">
                <a:solidFill>
                  <a:srgbClr val="2A2A28"/>
                </a:solidFill>
                <a:latin typeface="Roboto" panose="02000000000000000000" pitchFamily="2" charset="0"/>
                <a:ea typeface="Roboto" panose="02000000000000000000" pitchFamily="2" charset="0"/>
              </a:rPr>
              <a:t>Consider someone in your life who might be orange. Which motivational strategies might you try? How specifically might you employ that strategy in that situation?</a:t>
            </a:r>
          </a:p>
        </p:txBody>
      </p:sp>
    </p:spTree>
    <p:extLst>
      <p:ext uri="{BB962C8B-B14F-4D97-AF65-F5344CB8AC3E}">
        <p14:creationId xmlns:p14="http://schemas.microsoft.com/office/powerpoint/2010/main" val="139418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CCE960-F15A-DD49-AC29-A30170A85C13}"/>
              </a:ext>
            </a:extLst>
          </p:cNvPr>
          <p:cNvSpPr/>
          <p:nvPr/>
        </p:nvSpPr>
        <p:spPr>
          <a:xfrm>
            <a:off x="907143" y="2938307"/>
            <a:ext cx="10718800" cy="1384995"/>
          </a:xfrm>
          <a:prstGeom prst="rect">
            <a:avLst/>
          </a:prstGeom>
        </p:spPr>
        <p:txBody>
          <a:bodyPr wrap="square">
            <a:spAutoFit/>
          </a:bodyPr>
          <a:lstStyle/>
          <a:p>
            <a:r>
              <a:rPr lang="en-US" sz="2800" dirty="0">
                <a:solidFill>
                  <a:srgbClr val="2A2A28"/>
                </a:solidFill>
                <a:latin typeface="Roboto" panose="02000000000000000000" pitchFamily="2" charset="0"/>
                <a:ea typeface="Roboto" panose="02000000000000000000" pitchFamily="2" charset="0"/>
              </a:rPr>
              <a:t>What strategies do you already do well?  </a:t>
            </a:r>
          </a:p>
          <a:p>
            <a:r>
              <a:rPr lang="en-US" sz="2800" dirty="0">
                <a:solidFill>
                  <a:srgbClr val="2A2A28"/>
                </a:solidFill>
                <a:latin typeface="Roboto" panose="02000000000000000000" pitchFamily="2" charset="0"/>
                <a:ea typeface="Roboto" panose="02000000000000000000" pitchFamily="2" charset="0"/>
              </a:rPr>
              <a:t>What strategies come difficult for you?  </a:t>
            </a:r>
          </a:p>
          <a:p>
            <a:r>
              <a:rPr lang="en-US" sz="2800" dirty="0">
                <a:solidFill>
                  <a:srgbClr val="2A2A28"/>
                </a:solidFill>
                <a:latin typeface="Roboto" panose="02000000000000000000" pitchFamily="2" charset="0"/>
                <a:ea typeface="Roboto" panose="02000000000000000000" pitchFamily="2" charset="0"/>
              </a:rPr>
              <a:t>What strategies did you highlight that you might try?</a:t>
            </a:r>
          </a:p>
        </p:txBody>
      </p:sp>
      <p:pic>
        <p:nvPicPr>
          <p:cNvPr id="4" name="Picture 3" descr="Graphical user interface, application&#10;&#10;Description automatically generated">
            <a:extLst>
              <a:ext uri="{FF2B5EF4-FFF2-40B4-BE49-F238E27FC236}">
                <a16:creationId xmlns:a16="http://schemas.microsoft.com/office/drawing/2014/main" id="{AE7F00D9-6627-494E-AAF9-DB0DC02293FE}"/>
              </a:ext>
            </a:extLst>
          </p:cNvPr>
          <p:cNvPicPr>
            <a:picLocks noChangeAspect="1"/>
          </p:cNvPicPr>
          <p:nvPr/>
        </p:nvPicPr>
        <p:blipFill>
          <a:blip r:embed="rId3"/>
          <a:stretch>
            <a:fillRect/>
          </a:stretch>
        </p:blipFill>
        <p:spPr>
          <a:xfrm>
            <a:off x="0" y="419100"/>
            <a:ext cx="12192000" cy="6858000"/>
          </a:xfrm>
          <a:prstGeom prst="rect">
            <a:avLst/>
          </a:prstGeom>
        </p:spPr>
      </p:pic>
    </p:spTree>
    <p:extLst>
      <p:ext uri="{BB962C8B-B14F-4D97-AF65-F5344CB8AC3E}">
        <p14:creationId xmlns:p14="http://schemas.microsoft.com/office/powerpoint/2010/main" val="4258172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A2DACD-12B8-DE48-81C2-C900CC0D61AE}"/>
              </a:ext>
            </a:extLst>
          </p:cNvPr>
          <p:cNvSpPr/>
          <p:nvPr/>
        </p:nvSpPr>
        <p:spPr>
          <a:xfrm>
            <a:off x="1025543" y="2112219"/>
            <a:ext cx="10140918" cy="1323439"/>
          </a:xfrm>
          <a:prstGeom prst="rect">
            <a:avLst/>
          </a:prstGeom>
        </p:spPr>
        <p:txBody>
          <a:bodyPr wrap="none">
            <a:spAutoFit/>
          </a:bodyPr>
          <a:lstStyle/>
          <a:p>
            <a:pPr algn="ctr"/>
            <a:r>
              <a:rPr lang="en-US" sz="8000" b="1" dirty="0">
                <a:solidFill>
                  <a:srgbClr val="2A2A28"/>
                </a:solidFill>
                <a:latin typeface="Roboto" panose="02000000000000000000" pitchFamily="2" charset="0"/>
                <a:ea typeface="Roboto" panose="02000000000000000000" pitchFamily="2" charset="0"/>
              </a:rPr>
              <a:t>LEADERSHIP STYLES</a:t>
            </a:r>
            <a:endParaRPr lang="en-US" sz="8000" dirty="0">
              <a:solidFill>
                <a:srgbClr val="2A2A28"/>
              </a:solidFill>
              <a:latin typeface="Roboto" panose="02000000000000000000" pitchFamily="2" charset="0"/>
              <a:ea typeface="Roboto" panose="02000000000000000000" pitchFamily="2" charset="0"/>
            </a:endParaRPr>
          </a:p>
        </p:txBody>
      </p:sp>
      <p:sp>
        <p:nvSpPr>
          <p:cNvPr id="3" name="Rectangle 2">
            <a:extLst>
              <a:ext uri="{FF2B5EF4-FFF2-40B4-BE49-F238E27FC236}">
                <a16:creationId xmlns:a16="http://schemas.microsoft.com/office/drawing/2014/main" id="{3AB15FFE-6195-B84C-9D7E-E278BBE46A82}"/>
              </a:ext>
            </a:extLst>
          </p:cNvPr>
          <p:cNvSpPr/>
          <p:nvPr/>
        </p:nvSpPr>
        <p:spPr>
          <a:xfrm>
            <a:off x="986971" y="3546825"/>
            <a:ext cx="10247086" cy="707886"/>
          </a:xfrm>
          <a:prstGeom prst="rect">
            <a:avLst/>
          </a:prstGeom>
        </p:spPr>
        <p:txBody>
          <a:bodyPr wrap="square">
            <a:spAutoFit/>
          </a:bodyPr>
          <a:lstStyle/>
          <a:p>
            <a:pPr algn="ctr"/>
            <a:r>
              <a:rPr lang="en-US" sz="4000" dirty="0">
                <a:solidFill>
                  <a:srgbClr val="2A2A28"/>
                </a:solidFill>
                <a:latin typeface="Roboto" panose="02000000000000000000" pitchFamily="2" charset="0"/>
                <a:ea typeface="Roboto" panose="02000000000000000000" pitchFamily="2" charset="0"/>
              </a:rPr>
              <a:t>Understanding myself</a:t>
            </a:r>
          </a:p>
        </p:txBody>
      </p:sp>
    </p:spTree>
    <p:extLst>
      <p:ext uri="{BB962C8B-B14F-4D97-AF65-F5344CB8AC3E}">
        <p14:creationId xmlns:p14="http://schemas.microsoft.com/office/powerpoint/2010/main" val="3007826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EC421313-FE8D-2E4F-AB6F-D3791E3AD5B1}"/>
              </a:ext>
            </a:extLst>
          </p:cNvPr>
          <p:cNvPicPr>
            <a:picLocks noChangeAspect="1"/>
          </p:cNvPicPr>
          <p:nvPr/>
        </p:nvPicPr>
        <p:blipFill>
          <a:blip r:embed="rId3"/>
          <a:stretch>
            <a:fillRect/>
          </a:stretch>
        </p:blipFill>
        <p:spPr>
          <a:xfrm>
            <a:off x="-333828" y="-566057"/>
            <a:ext cx="12192000" cy="6858000"/>
          </a:xfrm>
          <a:prstGeom prst="rect">
            <a:avLst/>
          </a:prstGeom>
        </p:spPr>
      </p:pic>
      <p:sp>
        <p:nvSpPr>
          <p:cNvPr id="4" name="Rectangle 3">
            <a:extLst>
              <a:ext uri="{FF2B5EF4-FFF2-40B4-BE49-F238E27FC236}">
                <a16:creationId xmlns:a16="http://schemas.microsoft.com/office/drawing/2014/main" id="{09AE05E9-2A36-0545-8049-E120F6B5911A}"/>
              </a:ext>
            </a:extLst>
          </p:cNvPr>
          <p:cNvSpPr/>
          <p:nvPr/>
        </p:nvSpPr>
        <p:spPr>
          <a:xfrm>
            <a:off x="655181" y="1723963"/>
            <a:ext cx="5782352" cy="646331"/>
          </a:xfrm>
          <a:prstGeom prst="rect">
            <a:avLst/>
          </a:prstGeom>
        </p:spPr>
        <p:txBody>
          <a:bodyPr wrap="square">
            <a:spAutoFit/>
          </a:bodyPr>
          <a:lstStyle/>
          <a:p>
            <a:r>
              <a:rPr lang="en-US" sz="3600" dirty="0">
                <a:solidFill>
                  <a:srgbClr val="2A2A28"/>
                </a:solidFill>
                <a:latin typeface="Roboto" panose="02000000000000000000" pitchFamily="2" charset="0"/>
                <a:ea typeface="Roboto" panose="02000000000000000000" pitchFamily="2" charset="0"/>
              </a:rPr>
              <a:t>Extroverts and Introverts</a:t>
            </a:r>
          </a:p>
        </p:txBody>
      </p:sp>
      <p:sp>
        <p:nvSpPr>
          <p:cNvPr id="5" name="Rectangle 4">
            <a:extLst>
              <a:ext uri="{FF2B5EF4-FFF2-40B4-BE49-F238E27FC236}">
                <a16:creationId xmlns:a16="http://schemas.microsoft.com/office/drawing/2014/main" id="{70CC8416-1E67-3F47-BBFC-80825942E3EE}"/>
              </a:ext>
            </a:extLst>
          </p:cNvPr>
          <p:cNvSpPr/>
          <p:nvPr/>
        </p:nvSpPr>
        <p:spPr>
          <a:xfrm>
            <a:off x="654039" y="2431849"/>
            <a:ext cx="11537961" cy="3062377"/>
          </a:xfrm>
          <a:prstGeom prst="rect">
            <a:avLst/>
          </a:prstGeom>
        </p:spPr>
        <p:txBody>
          <a:bodyPr wrap="square">
            <a:spAutoFit/>
          </a:bodyPr>
          <a:lstStyle/>
          <a:p>
            <a:pPr>
              <a:spcAft>
                <a:spcPts val="1000"/>
              </a:spcAft>
            </a:pPr>
            <a:r>
              <a:rPr lang="en-US" sz="2800" dirty="0">
                <a:solidFill>
                  <a:srgbClr val="2A2A28"/>
                </a:solidFill>
                <a:latin typeface="Roboto" panose="02000000000000000000" pitchFamily="2" charset="0"/>
                <a:ea typeface="Roboto" panose="02000000000000000000" pitchFamily="2" charset="0"/>
              </a:rPr>
              <a:t>Let’s try to guess where each person is on the E-I scale based on the morning workshop  </a:t>
            </a:r>
            <a:endParaRPr lang="en-US" sz="2800" b="0" i="0" u="none" strike="noStrike" dirty="0">
              <a:solidFill>
                <a:srgbClr val="2A2A28"/>
              </a:solidFill>
              <a:effectLst/>
              <a:latin typeface="Roboto" panose="02000000000000000000" pitchFamily="2" charset="0"/>
              <a:ea typeface="Roboto" panose="02000000000000000000" pitchFamily="2" charset="0"/>
            </a:endParaRPr>
          </a:p>
          <a:p>
            <a:pPr>
              <a:spcAft>
                <a:spcPts val="1000"/>
              </a:spcAft>
            </a:pPr>
            <a:r>
              <a:rPr lang="en-US" sz="2800" dirty="0">
                <a:solidFill>
                  <a:srgbClr val="2A2A28"/>
                </a:solidFill>
                <a:latin typeface="Roboto" panose="02000000000000000000" pitchFamily="2" charset="0"/>
                <a:ea typeface="Roboto" panose="02000000000000000000" pitchFamily="2" charset="0"/>
              </a:rPr>
              <a:t>Do introverts or extroverts make the best leaders?</a:t>
            </a:r>
            <a:endParaRPr lang="en-US" sz="2800" b="0" i="0" u="none" strike="noStrike" dirty="0">
              <a:solidFill>
                <a:srgbClr val="2A2A28"/>
              </a:solidFill>
              <a:effectLst/>
              <a:latin typeface="Roboto" panose="02000000000000000000" pitchFamily="2" charset="0"/>
              <a:ea typeface="Roboto" panose="02000000000000000000" pitchFamily="2" charset="0"/>
            </a:endParaRPr>
          </a:p>
          <a:p>
            <a:pPr>
              <a:spcAft>
                <a:spcPts val="1000"/>
              </a:spcAft>
            </a:pPr>
            <a:r>
              <a:rPr lang="en-US" sz="2800" dirty="0">
                <a:solidFill>
                  <a:srgbClr val="2A2A28"/>
                </a:solidFill>
                <a:latin typeface="Roboto" panose="02000000000000000000" pitchFamily="2" charset="0"/>
                <a:ea typeface="Roboto" panose="02000000000000000000" pitchFamily="2" charset="0"/>
              </a:rPr>
              <a:t>What did you learn during this exercise about yourself?  About others?  </a:t>
            </a:r>
            <a:endParaRPr lang="en-US" sz="2800" b="0" i="0" u="none" strike="noStrike" dirty="0">
              <a:solidFill>
                <a:srgbClr val="2A2A28"/>
              </a:solidFill>
              <a:effectLst/>
              <a:latin typeface="Roboto" panose="02000000000000000000" pitchFamily="2" charset="0"/>
              <a:ea typeface="Roboto" panose="02000000000000000000" pitchFamily="2" charset="0"/>
            </a:endParaRPr>
          </a:p>
          <a:p>
            <a:r>
              <a:rPr lang="en-US" sz="2800" dirty="0">
                <a:solidFill>
                  <a:srgbClr val="2A2A28"/>
                </a:solidFill>
                <a:latin typeface="Roboto" panose="02000000000000000000" pitchFamily="2" charset="0"/>
                <a:ea typeface="Roboto" panose="02000000000000000000" pitchFamily="2" charset="0"/>
              </a:rPr>
              <a:t>What comes naturally and energizes you? What </a:t>
            </a:r>
            <a:r>
              <a:rPr lang="en-US" sz="2800" i="1" dirty="0">
                <a:solidFill>
                  <a:srgbClr val="2A2A28"/>
                </a:solidFill>
                <a:latin typeface="Roboto" panose="02000000000000000000" pitchFamily="2" charset="0"/>
                <a:ea typeface="Roboto" panose="02000000000000000000" pitchFamily="2" charset="0"/>
              </a:rPr>
              <a:t>takes</a:t>
            </a:r>
            <a:r>
              <a:rPr lang="en-US" sz="2800" dirty="0">
                <a:solidFill>
                  <a:srgbClr val="2A2A28"/>
                </a:solidFill>
                <a:latin typeface="Roboto" panose="02000000000000000000" pitchFamily="2" charset="0"/>
                <a:ea typeface="Roboto" panose="02000000000000000000" pitchFamily="2" charset="0"/>
              </a:rPr>
              <a:t> intentionality &amp; energy and may therefore be an innate blind spot?</a:t>
            </a:r>
          </a:p>
        </p:txBody>
      </p:sp>
    </p:spTree>
    <p:extLst>
      <p:ext uri="{BB962C8B-B14F-4D97-AF65-F5344CB8AC3E}">
        <p14:creationId xmlns:p14="http://schemas.microsoft.com/office/powerpoint/2010/main" val="1968856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EC421313-FE8D-2E4F-AB6F-D3791E3AD5B1}"/>
              </a:ext>
            </a:extLst>
          </p:cNvPr>
          <p:cNvPicPr>
            <a:picLocks noChangeAspect="1"/>
          </p:cNvPicPr>
          <p:nvPr/>
        </p:nvPicPr>
        <p:blipFill>
          <a:blip r:embed="rId3"/>
          <a:stretch>
            <a:fillRect/>
          </a:stretch>
        </p:blipFill>
        <p:spPr>
          <a:xfrm>
            <a:off x="-333828" y="-566057"/>
            <a:ext cx="12192000" cy="6858000"/>
          </a:xfrm>
          <a:prstGeom prst="rect">
            <a:avLst/>
          </a:prstGeom>
        </p:spPr>
      </p:pic>
      <p:sp>
        <p:nvSpPr>
          <p:cNvPr id="4" name="Rectangle 3">
            <a:extLst>
              <a:ext uri="{FF2B5EF4-FFF2-40B4-BE49-F238E27FC236}">
                <a16:creationId xmlns:a16="http://schemas.microsoft.com/office/drawing/2014/main" id="{09AE05E9-2A36-0545-8049-E120F6B5911A}"/>
              </a:ext>
            </a:extLst>
          </p:cNvPr>
          <p:cNvSpPr/>
          <p:nvPr/>
        </p:nvSpPr>
        <p:spPr>
          <a:xfrm>
            <a:off x="611638" y="1723963"/>
            <a:ext cx="10941733" cy="646331"/>
          </a:xfrm>
          <a:prstGeom prst="rect">
            <a:avLst/>
          </a:prstGeom>
        </p:spPr>
        <p:txBody>
          <a:bodyPr wrap="square">
            <a:spAutoFit/>
          </a:bodyPr>
          <a:lstStyle/>
          <a:p>
            <a:r>
              <a:rPr lang="en-US" sz="3600" dirty="0">
                <a:solidFill>
                  <a:srgbClr val="2A2A28"/>
                </a:solidFill>
                <a:latin typeface="Roboto" panose="02000000000000000000" pitchFamily="2" charset="0"/>
                <a:ea typeface="Roboto" panose="02000000000000000000" pitchFamily="2" charset="0"/>
              </a:rPr>
              <a:t>Individual Leadership Personality Style Descriptions </a:t>
            </a:r>
          </a:p>
        </p:txBody>
      </p:sp>
      <p:sp>
        <p:nvSpPr>
          <p:cNvPr id="5" name="Rectangle 4">
            <a:extLst>
              <a:ext uri="{FF2B5EF4-FFF2-40B4-BE49-F238E27FC236}">
                <a16:creationId xmlns:a16="http://schemas.microsoft.com/office/drawing/2014/main" id="{70CC8416-1E67-3F47-BBFC-80825942E3EE}"/>
              </a:ext>
            </a:extLst>
          </p:cNvPr>
          <p:cNvSpPr/>
          <p:nvPr/>
        </p:nvSpPr>
        <p:spPr>
          <a:xfrm>
            <a:off x="654039" y="2591506"/>
            <a:ext cx="11537961" cy="3057247"/>
          </a:xfrm>
          <a:prstGeom prst="rect">
            <a:avLst/>
          </a:prstGeom>
        </p:spPr>
        <p:txBody>
          <a:bodyPr wrap="square">
            <a:spAutoFit/>
          </a:bodyPr>
          <a:lstStyle/>
          <a:p>
            <a:pPr>
              <a:spcAft>
                <a:spcPts val="1000"/>
              </a:spcAft>
            </a:pPr>
            <a:r>
              <a:rPr lang="en-US" sz="2800" dirty="0">
                <a:solidFill>
                  <a:srgbClr val="2A2A28"/>
                </a:solidFill>
                <a:latin typeface="Roboto" panose="02000000000000000000" pitchFamily="2" charset="0"/>
                <a:ea typeface="Roboto" panose="02000000000000000000" pitchFamily="2" charset="0"/>
              </a:rPr>
              <a:t>Read your individualized personality style description.</a:t>
            </a:r>
          </a:p>
          <a:p>
            <a:pPr>
              <a:spcAft>
                <a:spcPts val="1000"/>
              </a:spcAft>
            </a:pPr>
            <a:br>
              <a:rPr lang="en-US" sz="1050" dirty="0">
                <a:solidFill>
                  <a:srgbClr val="2A2A28"/>
                </a:solidFill>
                <a:latin typeface="Roboto" panose="02000000000000000000" pitchFamily="2" charset="0"/>
                <a:ea typeface="Roboto" panose="02000000000000000000" pitchFamily="2" charset="0"/>
              </a:rPr>
            </a:br>
            <a:r>
              <a:rPr lang="en-US" sz="2800" dirty="0">
                <a:solidFill>
                  <a:srgbClr val="2A2A28"/>
                </a:solidFill>
                <a:latin typeface="Roboto" panose="02000000000000000000" pitchFamily="2" charset="0"/>
                <a:ea typeface="Roboto" panose="02000000000000000000" pitchFamily="2" charset="0"/>
              </a:rPr>
              <a:t>As you read through it, note those things that describe your personality style and help articulate or bring understanding to things you may have noticed about yourself.   </a:t>
            </a:r>
          </a:p>
          <a:p>
            <a:pPr>
              <a:spcAft>
                <a:spcPts val="1000"/>
              </a:spcAft>
            </a:pPr>
            <a:r>
              <a:rPr lang="en-US" sz="2400" i="1" dirty="0">
                <a:solidFill>
                  <a:srgbClr val="2A2A28"/>
                </a:solidFill>
                <a:latin typeface="Roboto" panose="02000000000000000000" pitchFamily="2" charset="0"/>
                <a:ea typeface="Roboto" panose="02000000000000000000" pitchFamily="2" charset="0"/>
              </a:rPr>
              <a:t>Note those things you feel may not describe you and how you might say you are different. This is just a tool, not a crystal ball.</a:t>
            </a:r>
            <a:endParaRPr lang="en-US" sz="2800" i="1" dirty="0">
              <a:solidFill>
                <a:srgbClr val="2A2A28"/>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103777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234186" y="786130"/>
          <a:ext cx="9401174" cy="5120638"/>
        </p:xfrm>
        <a:graphic>
          <a:graphicData uri="http://schemas.openxmlformats.org/drawingml/2006/table">
            <a:tbl>
              <a:tblPr firstRow="1" bandRow="1">
                <a:tableStyleId>{2D5ABB26-0587-4C30-8999-92F81FD0307C}</a:tableStyleId>
              </a:tblPr>
              <a:tblGrid>
                <a:gridCol w="1880870">
                  <a:extLst>
                    <a:ext uri="{9D8B030D-6E8A-4147-A177-3AD203B41FA5}">
                      <a16:colId xmlns:a16="http://schemas.microsoft.com/office/drawing/2014/main" val="20000"/>
                    </a:ext>
                  </a:extLst>
                </a:gridCol>
                <a:gridCol w="1774189">
                  <a:extLst>
                    <a:ext uri="{9D8B030D-6E8A-4147-A177-3AD203B41FA5}">
                      <a16:colId xmlns:a16="http://schemas.microsoft.com/office/drawing/2014/main" val="20001"/>
                    </a:ext>
                  </a:extLst>
                </a:gridCol>
                <a:gridCol w="1984375">
                  <a:extLst>
                    <a:ext uri="{9D8B030D-6E8A-4147-A177-3AD203B41FA5}">
                      <a16:colId xmlns:a16="http://schemas.microsoft.com/office/drawing/2014/main" val="20002"/>
                    </a:ext>
                  </a:extLst>
                </a:gridCol>
                <a:gridCol w="1758950">
                  <a:extLst>
                    <a:ext uri="{9D8B030D-6E8A-4147-A177-3AD203B41FA5}">
                      <a16:colId xmlns:a16="http://schemas.microsoft.com/office/drawing/2014/main" val="20003"/>
                    </a:ext>
                  </a:extLst>
                </a:gridCol>
                <a:gridCol w="2002790">
                  <a:extLst>
                    <a:ext uri="{9D8B030D-6E8A-4147-A177-3AD203B41FA5}">
                      <a16:colId xmlns:a16="http://schemas.microsoft.com/office/drawing/2014/main" val="20004"/>
                    </a:ext>
                  </a:extLst>
                </a:gridCol>
              </a:tblGrid>
              <a:tr h="938784">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930"/>
                        </a:spcBef>
                      </a:pPr>
                      <a:r>
                        <a:rPr sz="2800" b="1" dirty="0">
                          <a:solidFill>
                            <a:srgbClr val="FCD441"/>
                          </a:solidFill>
                          <a:latin typeface="Arial"/>
                          <a:cs typeface="Arial"/>
                        </a:rPr>
                        <a:t>GOLD</a:t>
                      </a:r>
                      <a:endParaRPr sz="2800">
                        <a:latin typeface="Arial"/>
                        <a:cs typeface="Arial"/>
                      </a:endParaRPr>
                    </a:p>
                  </a:txBody>
                  <a:tcPr marL="0" marR="0" marT="245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1930"/>
                        </a:spcBef>
                      </a:pPr>
                      <a:r>
                        <a:rPr sz="2800" b="1" dirty="0">
                          <a:solidFill>
                            <a:srgbClr val="33CC33"/>
                          </a:solidFill>
                          <a:latin typeface="Arial"/>
                          <a:cs typeface="Arial"/>
                        </a:rPr>
                        <a:t>GREEN</a:t>
                      </a:r>
                      <a:endParaRPr sz="2800">
                        <a:latin typeface="Arial"/>
                        <a:cs typeface="Arial"/>
                      </a:endParaRPr>
                    </a:p>
                  </a:txBody>
                  <a:tcPr marL="0" marR="0" marT="245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930"/>
                        </a:spcBef>
                      </a:pPr>
                      <a:r>
                        <a:rPr sz="2800" b="1" spc="-10" dirty="0">
                          <a:solidFill>
                            <a:srgbClr val="0066FF"/>
                          </a:solidFill>
                          <a:latin typeface="Arial"/>
                          <a:cs typeface="Arial"/>
                        </a:rPr>
                        <a:t>BLUE</a:t>
                      </a:r>
                      <a:endParaRPr sz="2800">
                        <a:latin typeface="Arial"/>
                        <a:cs typeface="Arial"/>
                      </a:endParaRPr>
                    </a:p>
                  </a:txBody>
                  <a:tcPr marL="0" marR="0" marT="245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930"/>
                        </a:spcBef>
                      </a:pPr>
                      <a:r>
                        <a:rPr sz="2800" b="1" spc="-15" dirty="0">
                          <a:solidFill>
                            <a:srgbClr val="F09141"/>
                          </a:solidFill>
                          <a:latin typeface="Arial"/>
                          <a:cs typeface="Arial"/>
                        </a:rPr>
                        <a:t>ORANGE</a:t>
                      </a:r>
                      <a:endParaRPr sz="2800">
                        <a:latin typeface="Arial"/>
                        <a:cs typeface="Arial"/>
                      </a:endParaRPr>
                    </a:p>
                  </a:txBody>
                  <a:tcPr marL="0" marR="0" marT="245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045463">
                <a:tc>
                  <a:txBody>
                    <a:bodyPr/>
                    <a:lstStyle/>
                    <a:p>
                      <a:pPr algn="ctr">
                        <a:lnSpc>
                          <a:spcPct val="100000"/>
                        </a:lnSpc>
                        <a:spcBef>
                          <a:spcPts val="2350"/>
                        </a:spcBef>
                      </a:pPr>
                      <a:r>
                        <a:rPr sz="2800" b="1" dirty="0">
                          <a:latin typeface="Arial"/>
                          <a:cs typeface="Arial"/>
                        </a:rPr>
                        <a:t>STEP</a:t>
                      </a:r>
                      <a:r>
                        <a:rPr sz="2800" b="1" spc="-105" dirty="0">
                          <a:latin typeface="Arial"/>
                          <a:cs typeface="Arial"/>
                        </a:rPr>
                        <a:t> </a:t>
                      </a:r>
                      <a:r>
                        <a:rPr sz="2800" b="1" dirty="0">
                          <a:latin typeface="Arial"/>
                          <a:cs typeface="Arial"/>
                        </a:rPr>
                        <a:t>1</a:t>
                      </a:r>
                      <a:endParaRPr sz="2800">
                        <a:latin typeface="Arial"/>
                        <a:cs typeface="Arial"/>
                      </a:endParaRPr>
                    </a:p>
                  </a:txBody>
                  <a:tcPr marL="0" marR="0" marT="298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AEAEA"/>
                    </a:solidFill>
                  </a:tcPr>
                </a:tc>
                <a:tc>
                  <a:txBody>
                    <a:bodyPr/>
                    <a:lstStyle/>
                    <a:p>
                      <a:pPr algn="ctr">
                        <a:lnSpc>
                          <a:spcPct val="100000"/>
                        </a:lnSpc>
                        <a:spcBef>
                          <a:spcPts val="2350"/>
                        </a:spcBef>
                      </a:pPr>
                      <a:r>
                        <a:rPr sz="2800" b="1" dirty="0">
                          <a:latin typeface="Arial"/>
                          <a:cs typeface="Arial"/>
                        </a:rPr>
                        <a:t>3</a:t>
                      </a:r>
                      <a:endParaRPr sz="2800">
                        <a:latin typeface="Arial"/>
                        <a:cs typeface="Arial"/>
                      </a:endParaRPr>
                    </a:p>
                  </a:txBody>
                  <a:tcPr marL="0" marR="0" marT="298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350"/>
                        </a:spcBef>
                      </a:pPr>
                      <a:r>
                        <a:rPr sz="2800" b="1" dirty="0">
                          <a:latin typeface="Arial"/>
                          <a:cs typeface="Arial"/>
                        </a:rPr>
                        <a:t>1</a:t>
                      </a:r>
                      <a:endParaRPr sz="2800">
                        <a:latin typeface="Arial"/>
                        <a:cs typeface="Arial"/>
                      </a:endParaRPr>
                    </a:p>
                  </a:txBody>
                  <a:tcPr marL="0" marR="0" marT="298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350"/>
                        </a:spcBef>
                      </a:pPr>
                      <a:r>
                        <a:rPr sz="2800" b="1" dirty="0">
                          <a:latin typeface="Arial"/>
                          <a:cs typeface="Arial"/>
                        </a:rPr>
                        <a:t>2</a:t>
                      </a:r>
                      <a:endParaRPr sz="2800">
                        <a:latin typeface="Arial"/>
                        <a:cs typeface="Arial"/>
                      </a:endParaRPr>
                    </a:p>
                  </a:txBody>
                  <a:tcPr marL="0" marR="0" marT="298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350"/>
                        </a:spcBef>
                      </a:pPr>
                      <a:r>
                        <a:rPr sz="2800" b="1" dirty="0">
                          <a:latin typeface="Arial"/>
                          <a:cs typeface="Arial"/>
                        </a:rPr>
                        <a:t>4</a:t>
                      </a:r>
                      <a:endParaRPr sz="2800">
                        <a:latin typeface="Arial"/>
                        <a:cs typeface="Arial"/>
                      </a:endParaRPr>
                    </a:p>
                  </a:txBody>
                  <a:tcPr marL="0" marR="0" marT="298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048512">
                <a:tc>
                  <a:txBody>
                    <a:bodyPr/>
                    <a:lstStyle/>
                    <a:p>
                      <a:pPr algn="ctr">
                        <a:lnSpc>
                          <a:spcPct val="100000"/>
                        </a:lnSpc>
                        <a:spcBef>
                          <a:spcPts val="2355"/>
                        </a:spcBef>
                      </a:pPr>
                      <a:r>
                        <a:rPr sz="2800" b="1" dirty="0">
                          <a:latin typeface="Arial"/>
                          <a:cs typeface="Arial"/>
                        </a:rPr>
                        <a:t>STEP</a:t>
                      </a:r>
                      <a:r>
                        <a:rPr sz="2800" b="1" spc="-105" dirty="0">
                          <a:latin typeface="Arial"/>
                          <a:cs typeface="Arial"/>
                        </a:rPr>
                        <a:t> </a:t>
                      </a:r>
                      <a:r>
                        <a:rPr sz="2800" b="1" dirty="0">
                          <a:latin typeface="Arial"/>
                          <a:cs typeface="Arial"/>
                        </a:rPr>
                        <a:t>2</a:t>
                      </a:r>
                      <a:endParaRPr sz="2800">
                        <a:latin typeface="Arial"/>
                        <a:cs typeface="Arial"/>
                      </a:endParaRPr>
                    </a:p>
                  </a:txBody>
                  <a:tcPr marL="0" marR="0" marT="299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AEAEA"/>
                    </a:solidFill>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42416">
                <a:tc>
                  <a:txBody>
                    <a:bodyPr/>
                    <a:lstStyle/>
                    <a:p>
                      <a:pPr algn="ctr">
                        <a:lnSpc>
                          <a:spcPct val="100000"/>
                        </a:lnSpc>
                        <a:spcBef>
                          <a:spcPts val="2330"/>
                        </a:spcBef>
                      </a:pPr>
                      <a:r>
                        <a:rPr sz="2800" b="1" dirty="0">
                          <a:latin typeface="Arial"/>
                          <a:cs typeface="Arial"/>
                        </a:rPr>
                        <a:t>STEP</a:t>
                      </a:r>
                      <a:r>
                        <a:rPr sz="2800" b="1" spc="-105" dirty="0">
                          <a:latin typeface="Arial"/>
                          <a:cs typeface="Arial"/>
                        </a:rPr>
                        <a:t> </a:t>
                      </a:r>
                      <a:r>
                        <a:rPr sz="2800" b="1" dirty="0">
                          <a:latin typeface="Arial"/>
                          <a:cs typeface="Arial"/>
                        </a:rPr>
                        <a:t>3</a:t>
                      </a:r>
                      <a:endParaRPr sz="2800">
                        <a:latin typeface="Arial"/>
                        <a:cs typeface="Arial"/>
                      </a:endParaRPr>
                    </a:p>
                  </a:txBody>
                  <a:tcPr marL="0" marR="0" marT="295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AEAEA"/>
                    </a:solidFill>
                  </a:tcPr>
                </a:tc>
                <a:tc>
                  <a:txBody>
                    <a:bodyPr/>
                    <a:lstStyle/>
                    <a:p>
                      <a:pPr marL="635" algn="ctr">
                        <a:lnSpc>
                          <a:spcPct val="100000"/>
                        </a:lnSpc>
                        <a:spcBef>
                          <a:spcPts val="2330"/>
                        </a:spcBef>
                      </a:pPr>
                      <a:r>
                        <a:rPr sz="2800" b="1" dirty="0">
                          <a:latin typeface="Arial"/>
                          <a:cs typeface="Arial"/>
                        </a:rPr>
                        <a:t>D</a:t>
                      </a:r>
                      <a:endParaRPr sz="2800">
                        <a:latin typeface="Arial"/>
                        <a:cs typeface="Arial"/>
                      </a:endParaRPr>
                    </a:p>
                  </a:txBody>
                  <a:tcPr marL="0" marR="0" marT="295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330"/>
                        </a:spcBef>
                      </a:pPr>
                      <a:r>
                        <a:rPr sz="2800" b="1" dirty="0">
                          <a:latin typeface="Arial"/>
                          <a:cs typeface="Arial"/>
                        </a:rPr>
                        <a:t>B</a:t>
                      </a:r>
                      <a:endParaRPr sz="2800">
                        <a:latin typeface="Arial"/>
                        <a:cs typeface="Arial"/>
                      </a:endParaRPr>
                    </a:p>
                  </a:txBody>
                  <a:tcPr marL="0" marR="0" marT="295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330"/>
                        </a:spcBef>
                      </a:pPr>
                      <a:r>
                        <a:rPr sz="2800" b="1" dirty="0">
                          <a:latin typeface="Arial"/>
                          <a:cs typeface="Arial"/>
                        </a:rPr>
                        <a:t>C</a:t>
                      </a:r>
                      <a:endParaRPr sz="2800">
                        <a:latin typeface="Arial"/>
                        <a:cs typeface="Arial"/>
                      </a:endParaRPr>
                    </a:p>
                  </a:txBody>
                  <a:tcPr marL="0" marR="0" marT="295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 algn="ctr">
                        <a:lnSpc>
                          <a:spcPct val="100000"/>
                        </a:lnSpc>
                        <a:spcBef>
                          <a:spcPts val="2330"/>
                        </a:spcBef>
                      </a:pPr>
                      <a:r>
                        <a:rPr sz="2800" b="1" dirty="0">
                          <a:latin typeface="Arial"/>
                          <a:cs typeface="Arial"/>
                        </a:rPr>
                        <a:t>A</a:t>
                      </a:r>
                      <a:endParaRPr sz="2800">
                        <a:latin typeface="Arial"/>
                        <a:cs typeface="Arial"/>
                      </a:endParaRPr>
                    </a:p>
                  </a:txBody>
                  <a:tcPr marL="0" marR="0" marT="295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45463">
                <a:tc>
                  <a:txBody>
                    <a:bodyPr/>
                    <a:lstStyle/>
                    <a:p>
                      <a:pPr algn="ctr">
                        <a:lnSpc>
                          <a:spcPct val="100000"/>
                        </a:lnSpc>
                        <a:spcBef>
                          <a:spcPts val="2345"/>
                        </a:spcBef>
                      </a:pPr>
                      <a:r>
                        <a:rPr sz="2800" b="1" spc="-75" dirty="0">
                          <a:latin typeface="Arial"/>
                          <a:cs typeface="Arial"/>
                        </a:rPr>
                        <a:t>TOTAL</a:t>
                      </a:r>
                      <a:endParaRPr sz="2800">
                        <a:latin typeface="Arial"/>
                        <a:cs typeface="Arial"/>
                      </a:endParaRPr>
                    </a:p>
                  </a:txBody>
                  <a:tcPr marL="0" marR="0" marT="297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2034C679-E0AD-204B-9A62-821C864FF5FF}"/>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EC421313-FE8D-2E4F-AB6F-D3791E3AD5B1}"/>
              </a:ext>
            </a:extLst>
          </p:cNvPr>
          <p:cNvPicPr>
            <a:picLocks noChangeAspect="1"/>
          </p:cNvPicPr>
          <p:nvPr/>
        </p:nvPicPr>
        <p:blipFill>
          <a:blip r:embed="rId3"/>
          <a:stretch>
            <a:fillRect/>
          </a:stretch>
        </p:blipFill>
        <p:spPr>
          <a:xfrm>
            <a:off x="-333828" y="-566057"/>
            <a:ext cx="12192000" cy="6858000"/>
          </a:xfrm>
          <a:prstGeom prst="rect">
            <a:avLst/>
          </a:prstGeom>
        </p:spPr>
      </p:pic>
      <p:sp>
        <p:nvSpPr>
          <p:cNvPr id="4" name="Rectangle 3">
            <a:extLst>
              <a:ext uri="{FF2B5EF4-FFF2-40B4-BE49-F238E27FC236}">
                <a16:creationId xmlns:a16="http://schemas.microsoft.com/office/drawing/2014/main" id="{09AE05E9-2A36-0545-8049-E120F6B5911A}"/>
              </a:ext>
            </a:extLst>
          </p:cNvPr>
          <p:cNvSpPr/>
          <p:nvPr/>
        </p:nvSpPr>
        <p:spPr>
          <a:xfrm>
            <a:off x="611638" y="1723963"/>
            <a:ext cx="10941733" cy="646331"/>
          </a:xfrm>
          <a:prstGeom prst="rect">
            <a:avLst/>
          </a:prstGeom>
        </p:spPr>
        <p:txBody>
          <a:bodyPr wrap="square">
            <a:spAutoFit/>
          </a:bodyPr>
          <a:lstStyle/>
          <a:p>
            <a:r>
              <a:rPr lang="en-US" sz="3600" dirty="0">
                <a:solidFill>
                  <a:srgbClr val="2A2A28"/>
                </a:solidFill>
                <a:latin typeface="Roboto" panose="02000000000000000000" pitchFamily="2" charset="0"/>
                <a:ea typeface="Roboto" panose="02000000000000000000" pitchFamily="2" charset="0"/>
              </a:rPr>
              <a:t>Individual Leadership Personality Style Descriptions </a:t>
            </a:r>
          </a:p>
        </p:txBody>
      </p:sp>
      <p:sp>
        <p:nvSpPr>
          <p:cNvPr id="5" name="Rectangle 4">
            <a:extLst>
              <a:ext uri="{FF2B5EF4-FFF2-40B4-BE49-F238E27FC236}">
                <a16:creationId xmlns:a16="http://schemas.microsoft.com/office/drawing/2014/main" id="{70CC8416-1E67-3F47-BBFC-80825942E3EE}"/>
              </a:ext>
            </a:extLst>
          </p:cNvPr>
          <p:cNvSpPr/>
          <p:nvPr/>
        </p:nvSpPr>
        <p:spPr>
          <a:xfrm>
            <a:off x="654040" y="2591506"/>
            <a:ext cx="10899331" cy="3795911"/>
          </a:xfrm>
          <a:prstGeom prst="rect">
            <a:avLst/>
          </a:prstGeom>
        </p:spPr>
        <p:txBody>
          <a:bodyPr wrap="square">
            <a:spAutoFit/>
          </a:bodyPr>
          <a:lstStyle/>
          <a:p>
            <a:pPr>
              <a:spcAft>
                <a:spcPts val="1000"/>
              </a:spcAft>
            </a:pPr>
            <a:r>
              <a:rPr lang="en-US" sz="2800" dirty="0">
                <a:solidFill>
                  <a:srgbClr val="2A2A28"/>
                </a:solidFill>
                <a:latin typeface="Roboto" panose="02000000000000000000" pitchFamily="2" charset="0"/>
                <a:ea typeface="Roboto" panose="02000000000000000000" pitchFamily="2" charset="0"/>
              </a:rPr>
              <a:t>In groups of 3: Interview each person one at a time and try to understand their leadership style. </a:t>
            </a:r>
          </a:p>
          <a:p>
            <a:pPr marL="692150" indent="-346075">
              <a:spcAft>
                <a:spcPts val="1000"/>
              </a:spcAft>
              <a:buFont typeface="Arial" panose="020B0604020202020204" pitchFamily="34" charset="0"/>
              <a:buChar char="•"/>
            </a:pPr>
            <a:r>
              <a:rPr lang="en-US" sz="2800" dirty="0">
                <a:solidFill>
                  <a:srgbClr val="2A2A28"/>
                </a:solidFill>
                <a:latin typeface="Roboto" panose="02000000000000000000" pitchFamily="2" charset="0"/>
                <a:ea typeface="Roboto" panose="02000000000000000000" pitchFamily="2" charset="0"/>
              </a:rPr>
              <a:t>If sharing, please draw from personal examples to explain your leadership personality. </a:t>
            </a:r>
          </a:p>
          <a:p>
            <a:pPr marL="692150" indent="-346075">
              <a:spcAft>
                <a:spcPts val="1000"/>
              </a:spcAft>
              <a:buFont typeface="Arial" panose="020B0604020202020204" pitchFamily="34" charset="0"/>
              <a:buChar char="•"/>
            </a:pPr>
            <a:r>
              <a:rPr lang="en-US" sz="2800" dirty="0">
                <a:solidFill>
                  <a:srgbClr val="2A2A28"/>
                </a:solidFill>
                <a:latin typeface="Roboto" panose="02000000000000000000" pitchFamily="2" charset="0"/>
                <a:ea typeface="Roboto" panose="02000000000000000000" pitchFamily="2" charset="0"/>
              </a:rPr>
              <a:t>If interviewing, you might ask the interviewee to explain their leadership personality style, how this has affirmed something they may have already known about themselves, and if this brought to light something they didn’t know about themselves.</a:t>
            </a:r>
          </a:p>
        </p:txBody>
      </p:sp>
    </p:spTree>
    <p:extLst>
      <p:ext uri="{BB962C8B-B14F-4D97-AF65-F5344CB8AC3E}">
        <p14:creationId xmlns:p14="http://schemas.microsoft.com/office/powerpoint/2010/main" val="2963985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E717B6-8203-004A-80A7-5FF98A33953A}"/>
              </a:ext>
            </a:extLst>
          </p:cNvPr>
          <p:cNvSpPr/>
          <p:nvPr/>
        </p:nvSpPr>
        <p:spPr>
          <a:xfrm>
            <a:off x="1804602" y="2767280"/>
            <a:ext cx="8582799" cy="1323439"/>
          </a:xfrm>
          <a:prstGeom prst="rect">
            <a:avLst/>
          </a:prstGeom>
        </p:spPr>
        <p:txBody>
          <a:bodyPr wrap="none">
            <a:spAutoFit/>
          </a:bodyPr>
          <a:lstStyle/>
          <a:p>
            <a:pPr algn="ctr"/>
            <a:r>
              <a:rPr lang="en-US" sz="8000" b="1" dirty="0">
                <a:solidFill>
                  <a:srgbClr val="2A2A28"/>
                </a:solidFill>
                <a:latin typeface="Roboto" panose="02000000000000000000" pitchFamily="2" charset="0"/>
                <a:ea typeface="Roboto" panose="02000000000000000000" pitchFamily="2" charset="0"/>
              </a:rPr>
              <a:t>LEADING OTHERS</a:t>
            </a:r>
            <a:endParaRPr lang="en-US" sz="8000" dirty="0">
              <a:solidFill>
                <a:srgbClr val="2A2A28"/>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81004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99A93E38-3A2C-A74C-A180-9A63708CE8AF}"/>
              </a:ext>
            </a:extLst>
          </p:cNvPr>
          <p:cNvPicPr>
            <a:picLocks noChangeAspect="1"/>
          </p:cNvPicPr>
          <p:nvPr/>
        </p:nvPicPr>
        <p:blipFill>
          <a:blip r:embed="rId3"/>
          <a:stretch>
            <a:fillRect/>
          </a:stretch>
        </p:blipFill>
        <p:spPr>
          <a:xfrm>
            <a:off x="-335914" y="-539822"/>
            <a:ext cx="12192000" cy="6858000"/>
          </a:xfrm>
          <a:prstGeom prst="rect">
            <a:avLst/>
          </a:prstGeom>
        </p:spPr>
      </p:pic>
      <p:sp>
        <p:nvSpPr>
          <p:cNvPr id="4" name="Rectangle 3">
            <a:extLst>
              <a:ext uri="{FF2B5EF4-FFF2-40B4-BE49-F238E27FC236}">
                <a16:creationId xmlns:a16="http://schemas.microsoft.com/office/drawing/2014/main" id="{BF73553B-7AF7-804C-9365-7E5F05372EFB}"/>
              </a:ext>
            </a:extLst>
          </p:cNvPr>
          <p:cNvSpPr/>
          <p:nvPr/>
        </p:nvSpPr>
        <p:spPr>
          <a:xfrm>
            <a:off x="615063" y="1749363"/>
            <a:ext cx="4767652" cy="646331"/>
          </a:xfrm>
          <a:prstGeom prst="rect">
            <a:avLst/>
          </a:prstGeom>
        </p:spPr>
        <p:txBody>
          <a:bodyPr wrap="square">
            <a:spAutoFit/>
          </a:bodyPr>
          <a:lstStyle/>
          <a:p>
            <a:r>
              <a:rPr lang="en-US" sz="3600" dirty="0">
                <a:solidFill>
                  <a:srgbClr val="2A2A28"/>
                </a:solidFill>
                <a:latin typeface="Roboto" panose="02000000000000000000" pitchFamily="2" charset="0"/>
                <a:ea typeface="Roboto" panose="02000000000000000000" pitchFamily="2" charset="0"/>
              </a:rPr>
              <a:t>Leadership Strategies </a:t>
            </a:r>
          </a:p>
        </p:txBody>
      </p:sp>
      <p:sp>
        <p:nvSpPr>
          <p:cNvPr id="5" name="Rectangle 4">
            <a:extLst>
              <a:ext uri="{FF2B5EF4-FFF2-40B4-BE49-F238E27FC236}">
                <a16:creationId xmlns:a16="http://schemas.microsoft.com/office/drawing/2014/main" id="{B3AAD466-1C8F-B742-8F6A-D0AD534FFE06}"/>
              </a:ext>
            </a:extLst>
          </p:cNvPr>
          <p:cNvSpPr/>
          <p:nvPr/>
        </p:nvSpPr>
        <p:spPr>
          <a:xfrm>
            <a:off x="654040" y="2591506"/>
            <a:ext cx="10899331" cy="2805896"/>
          </a:xfrm>
          <a:prstGeom prst="rect">
            <a:avLst/>
          </a:prstGeom>
        </p:spPr>
        <p:txBody>
          <a:bodyPr wrap="square">
            <a:spAutoFit/>
          </a:bodyPr>
          <a:lstStyle/>
          <a:p>
            <a:pPr>
              <a:spcAft>
                <a:spcPts val="1000"/>
              </a:spcAft>
            </a:pPr>
            <a:r>
              <a:rPr lang="en-US" sz="2800" dirty="0">
                <a:solidFill>
                  <a:srgbClr val="2A2A28"/>
                </a:solidFill>
                <a:latin typeface="Roboto" panose="02000000000000000000" pitchFamily="2" charset="0"/>
                <a:ea typeface="Roboto" panose="02000000000000000000" pitchFamily="2" charset="0"/>
              </a:rPr>
              <a:t>In groups of 3-5: Take the next 40 minutes to devise leadership strategies that might help you deal with the three topics below for your assigned color(s):</a:t>
            </a:r>
          </a:p>
          <a:p>
            <a:pPr marL="457200" indent="-457200">
              <a:spcAft>
                <a:spcPts val="1000"/>
              </a:spcAft>
              <a:buFont typeface="Arial" panose="020B0604020202020204" pitchFamily="34" charset="0"/>
              <a:buChar char="•"/>
            </a:pPr>
            <a:r>
              <a:rPr lang="en-US" sz="2800" dirty="0">
                <a:solidFill>
                  <a:srgbClr val="2A2A28"/>
                </a:solidFill>
                <a:latin typeface="Roboto" panose="02000000000000000000" pitchFamily="2" charset="0"/>
                <a:ea typeface="Roboto" panose="02000000000000000000" pitchFamily="2" charset="0"/>
              </a:rPr>
              <a:t>Show Appreciation. We know everyone wants to be appreciated. How can you show appreciation in accordance with their personality preferences?</a:t>
            </a:r>
          </a:p>
        </p:txBody>
      </p:sp>
    </p:spTree>
    <p:extLst>
      <p:ext uri="{BB962C8B-B14F-4D97-AF65-F5344CB8AC3E}">
        <p14:creationId xmlns:p14="http://schemas.microsoft.com/office/powerpoint/2010/main" val="4030224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99A93E38-3A2C-A74C-A180-9A63708CE8AF}"/>
              </a:ext>
            </a:extLst>
          </p:cNvPr>
          <p:cNvPicPr>
            <a:picLocks noChangeAspect="1"/>
          </p:cNvPicPr>
          <p:nvPr/>
        </p:nvPicPr>
        <p:blipFill>
          <a:blip r:embed="rId3"/>
          <a:stretch>
            <a:fillRect/>
          </a:stretch>
        </p:blipFill>
        <p:spPr>
          <a:xfrm>
            <a:off x="-335914" y="-539822"/>
            <a:ext cx="12192000" cy="6858000"/>
          </a:xfrm>
          <a:prstGeom prst="rect">
            <a:avLst/>
          </a:prstGeom>
        </p:spPr>
      </p:pic>
      <p:sp>
        <p:nvSpPr>
          <p:cNvPr id="4" name="Rectangle 3">
            <a:extLst>
              <a:ext uri="{FF2B5EF4-FFF2-40B4-BE49-F238E27FC236}">
                <a16:creationId xmlns:a16="http://schemas.microsoft.com/office/drawing/2014/main" id="{BF73553B-7AF7-804C-9365-7E5F05372EFB}"/>
              </a:ext>
            </a:extLst>
          </p:cNvPr>
          <p:cNvSpPr/>
          <p:nvPr/>
        </p:nvSpPr>
        <p:spPr>
          <a:xfrm>
            <a:off x="615063" y="1749363"/>
            <a:ext cx="4767652" cy="646331"/>
          </a:xfrm>
          <a:prstGeom prst="rect">
            <a:avLst/>
          </a:prstGeom>
        </p:spPr>
        <p:txBody>
          <a:bodyPr wrap="square">
            <a:spAutoFit/>
          </a:bodyPr>
          <a:lstStyle/>
          <a:p>
            <a:r>
              <a:rPr lang="en-US" sz="3600" dirty="0">
                <a:solidFill>
                  <a:srgbClr val="2A2A28"/>
                </a:solidFill>
                <a:latin typeface="Roboto" panose="02000000000000000000" pitchFamily="2" charset="0"/>
                <a:ea typeface="Roboto" panose="02000000000000000000" pitchFamily="2" charset="0"/>
              </a:rPr>
              <a:t>Leadership Strategies </a:t>
            </a:r>
          </a:p>
        </p:txBody>
      </p:sp>
      <p:sp>
        <p:nvSpPr>
          <p:cNvPr id="5" name="Rectangle 4">
            <a:extLst>
              <a:ext uri="{FF2B5EF4-FFF2-40B4-BE49-F238E27FC236}">
                <a16:creationId xmlns:a16="http://schemas.microsoft.com/office/drawing/2014/main" id="{B3AAD466-1C8F-B742-8F6A-D0AD534FFE06}"/>
              </a:ext>
            </a:extLst>
          </p:cNvPr>
          <p:cNvSpPr/>
          <p:nvPr/>
        </p:nvSpPr>
        <p:spPr>
          <a:xfrm>
            <a:off x="654040" y="2591506"/>
            <a:ext cx="10899331" cy="2503249"/>
          </a:xfrm>
          <a:prstGeom prst="rect">
            <a:avLst/>
          </a:prstGeom>
        </p:spPr>
        <p:txBody>
          <a:bodyPr wrap="square">
            <a:spAutoFit/>
          </a:bodyPr>
          <a:lstStyle/>
          <a:p>
            <a:pPr marL="457200" indent="-457200">
              <a:spcAft>
                <a:spcPts val="1000"/>
              </a:spcAft>
              <a:buFont typeface="Arial" panose="020B0604020202020204" pitchFamily="34" charset="0"/>
              <a:buChar char="•"/>
            </a:pPr>
            <a:r>
              <a:rPr lang="en-US" sz="2800" dirty="0">
                <a:solidFill>
                  <a:srgbClr val="2A2A28"/>
                </a:solidFill>
                <a:latin typeface="Roboto" panose="02000000000000000000" pitchFamily="2" charset="0"/>
                <a:ea typeface="Roboto" panose="02000000000000000000" pitchFamily="2" charset="0"/>
              </a:rPr>
              <a:t>Deal with Procrastination.  </a:t>
            </a:r>
          </a:p>
          <a:p>
            <a:pPr marL="1038225" indent="-519113">
              <a:spcAft>
                <a:spcPts val="1000"/>
              </a:spcAft>
              <a:buFont typeface="+mj-lt"/>
              <a:buAutoNum type="arabicPeriod"/>
            </a:pPr>
            <a:r>
              <a:rPr lang="en-US" sz="2800" dirty="0">
                <a:solidFill>
                  <a:srgbClr val="2A2A28"/>
                </a:solidFill>
                <a:latin typeface="Roboto" panose="02000000000000000000" pitchFamily="2" charset="0"/>
                <a:ea typeface="Roboto" panose="02000000000000000000" pitchFamily="2" charset="0"/>
              </a:rPr>
              <a:t>What reasons/excuses might someone offer with a certain personality preference?  </a:t>
            </a:r>
          </a:p>
          <a:p>
            <a:pPr marL="1038225" indent="-519113">
              <a:spcAft>
                <a:spcPts val="1000"/>
              </a:spcAft>
              <a:buFont typeface="+mj-lt"/>
              <a:buAutoNum type="arabicPeriod"/>
            </a:pPr>
            <a:r>
              <a:rPr lang="en-US" sz="2800" dirty="0">
                <a:solidFill>
                  <a:srgbClr val="2A2A28"/>
                </a:solidFill>
                <a:latin typeface="Roboto" panose="02000000000000000000" pitchFamily="2" charset="0"/>
                <a:ea typeface="Roboto" panose="02000000000000000000" pitchFamily="2" charset="0"/>
              </a:rPr>
              <a:t>What strategies might you use to overcome procrastination by understanding those unique reasons?</a:t>
            </a:r>
          </a:p>
        </p:txBody>
      </p:sp>
    </p:spTree>
    <p:extLst>
      <p:ext uri="{BB962C8B-B14F-4D97-AF65-F5344CB8AC3E}">
        <p14:creationId xmlns:p14="http://schemas.microsoft.com/office/powerpoint/2010/main" val="3809246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99A93E38-3A2C-A74C-A180-9A63708CE8AF}"/>
              </a:ext>
            </a:extLst>
          </p:cNvPr>
          <p:cNvPicPr>
            <a:picLocks noChangeAspect="1"/>
          </p:cNvPicPr>
          <p:nvPr/>
        </p:nvPicPr>
        <p:blipFill>
          <a:blip r:embed="rId3"/>
          <a:stretch>
            <a:fillRect/>
          </a:stretch>
        </p:blipFill>
        <p:spPr>
          <a:xfrm>
            <a:off x="-335914" y="-539822"/>
            <a:ext cx="12192000" cy="6858000"/>
          </a:xfrm>
          <a:prstGeom prst="rect">
            <a:avLst/>
          </a:prstGeom>
        </p:spPr>
      </p:pic>
      <p:sp>
        <p:nvSpPr>
          <p:cNvPr id="4" name="Rectangle 3">
            <a:extLst>
              <a:ext uri="{FF2B5EF4-FFF2-40B4-BE49-F238E27FC236}">
                <a16:creationId xmlns:a16="http://schemas.microsoft.com/office/drawing/2014/main" id="{BF73553B-7AF7-804C-9365-7E5F05372EFB}"/>
              </a:ext>
            </a:extLst>
          </p:cNvPr>
          <p:cNvSpPr/>
          <p:nvPr/>
        </p:nvSpPr>
        <p:spPr>
          <a:xfrm>
            <a:off x="615063" y="1749363"/>
            <a:ext cx="4767652" cy="646331"/>
          </a:xfrm>
          <a:prstGeom prst="rect">
            <a:avLst/>
          </a:prstGeom>
        </p:spPr>
        <p:txBody>
          <a:bodyPr wrap="square">
            <a:spAutoFit/>
          </a:bodyPr>
          <a:lstStyle/>
          <a:p>
            <a:r>
              <a:rPr lang="en-US" sz="3600" dirty="0">
                <a:solidFill>
                  <a:srgbClr val="2A2A28"/>
                </a:solidFill>
                <a:latin typeface="Roboto" panose="02000000000000000000" pitchFamily="2" charset="0"/>
                <a:ea typeface="Roboto" panose="02000000000000000000" pitchFamily="2" charset="0"/>
              </a:rPr>
              <a:t>Leadership Strategies </a:t>
            </a:r>
          </a:p>
        </p:txBody>
      </p:sp>
      <p:sp>
        <p:nvSpPr>
          <p:cNvPr id="5" name="Rectangle 4">
            <a:extLst>
              <a:ext uri="{FF2B5EF4-FFF2-40B4-BE49-F238E27FC236}">
                <a16:creationId xmlns:a16="http://schemas.microsoft.com/office/drawing/2014/main" id="{B3AAD466-1C8F-B742-8F6A-D0AD534FFE06}"/>
              </a:ext>
            </a:extLst>
          </p:cNvPr>
          <p:cNvSpPr/>
          <p:nvPr/>
        </p:nvSpPr>
        <p:spPr>
          <a:xfrm>
            <a:off x="654040" y="2591506"/>
            <a:ext cx="10899331" cy="2934137"/>
          </a:xfrm>
          <a:prstGeom prst="rect">
            <a:avLst/>
          </a:prstGeom>
        </p:spPr>
        <p:txBody>
          <a:bodyPr wrap="square">
            <a:spAutoFit/>
          </a:bodyPr>
          <a:lstStyle/>
          <a:p>
            <a:pPr marL="457200" indent="-457200">
              <a:spcAft>
                <a:spcPts val="1000"/>
              </a:spcAft>
              <a:buFont typeface="Arial" panose="020B0604020202020204" pitchFamily="34" charset="0"/>
              <a:buChar char="•"/>
            </a:pPr>
            <a:r>
              <a:rPr lang="en-US" sz="2800" dirty="0">
                <a:solidFill>
                  <a:srgbClr val="2A2A28"/>
                </a:solidFill>
                <a:latin typeface="Roboto" panose="02000000000000000000" pitchFamily="2" charset="0"/>
                <a:ea typeface="Roboto" panose="02000000000000000000" pitchFamily="2" charset="0"/>
              </a:rPr>
              <a:t>Enhance Teamwork. Everyone views teamwork differently. </a:t>
            </a:r>
          </a:p>
          <a:p>
            <a:pPr marL="1038225" indent="-519113">
              <a:spcAft>
                <a:spcPts val="1000"/>
              </a:spcAft>
              <a:buFont typeface="+mj-lt"/>
              <a:buAutoNum type="arabicPeriod"/>
            </a:pPr>
            <a:r>
              <a:rPr lang="en-US" sz="2800" dirty="0">
                <a:solidFill>
                  <a:srgbClr val="2A2A28"/>
                </a:solidFill>
                <a:latin typeface="Roboto" panose="02000000000000000000" pitchFamily="2" charset="0"/>
                <a:ea typeface="Roboto" panose="02000000000000000000" pitchFamily="2" charset="0"/>
              </a:rPr>
              <a:t>How might someone of your assigned color view or value teamwork?  </a:t>
            </a:r>
          </a:p>
          <a:p>
            <a:pPr marL="1038225" indent="-519113">
              <a:spcAft>
                <a:spcPts val="1000"/>
              </a:spcAft>
              <a:buFont typeface="+mj-lt"/>
              <a:buAutoNum type="arabicPeriod"/>
            </a:pPr>
            <a:r>
              <a:rPr lang="en-US" sz="2800" dirty="0">
                <a:solidFill>
                  <a:srgbClr val="2A2A28"/>
                </a:solidFill>
                <a:latin typeface="Roboto" panose="02000000000000000000" pitchFamily="2" charset="0"/>
                <a:ea typeface="Roboto" panose="02000000000000000000" pitchFamily="2" charset="0"/>
              </a:rPr>
              <a:t>Based on this new understanding, how could you as a leader invite someone with those personality preferences to become a more invested member of a team?</a:t>
            </a:r>
          </a:p>
        </p:txBody>
      </p:sp>
      <p:sp>
        <p:nvSpPr>
          <p:cNvPr id="2" name="Rectangle 1">
            <a:extLst>
              <a:ext uri="{FF2B5EF4-FFF2-40B4-BE49-F238E27FC236}">
                <a16:creationId xmlns:a16="http://schemas.microsoft.com/office/drawing/2014/main" id="{A90E5278-A914-8342-87FE-B494CE62AE34}"/>
              </a:ext>
            </a:extLst>
          </p:cNvPr>
          <p:cNvSpPr/>
          <p:nvPr/>
        </p:nvSpPr>
        <p:spPr>
          <a:xfrm>
            <a:off x="1685786" y="5648494"/>
            <a:ext cx="6096000" cy="830997"/>
          </a:xfrm>
          <a:prstGeom prst="rect">
            <a:avLst/>
          </a:prstGeom>
        </p:spPr>
        <p:txBody>
          <a:bodyPr>
            <a:spAutoFit/>
          </a:bodyPr>
          <a:lstStyle/>
          <a:p>
            <a:r>
              <a:rPr lang="en-US" sz="2400" i="1" dirty="0">
                <a:solidFill>
                  <a:srgbClr val="2A2A28"/>
                </a:solidFill>
                <a:latin typeface="Roboto" panose="02000000000000000000" pitchFamily="2" charset="0"/>
                <a:ea typeface="Roboto" panose="02000000000000000000" pitchFamily="2" charset="0"/>
              </a:rPr>
              <a:t>Prepare to report out your discoveries and strategies to the rest of the group.</a:t>
            </a:r>
          </a:p>
        </p:txBody>
      </p:sp>
    </p:spTree>
    <p:extLst>
      <p:ext uri="{BB962C8B-B14F-4D97-AF65-F5344CB8AC3E}">
        <p14:creationId xmlns:p14="http://schemas.microsoft.com/office/powerpoint/2010/main" val="4131217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7F3459-DB44-284F-BCD5-5AC2106E2956}"/>
              </a:ext>
            </a:extLst>
          </p:cNvPr>
          <p:cNvSpPr/>
          <p:nvPr/>
        </p:nvSpPr>
        <p:spPr>
          <a:xfrm>
            <a:off x="4424514" y="2993921"/>
            <a:ext cx="3347884" cy="884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0941C71-B1FE-F849-8015-4042F6AE1561}"/>
              </a:ext>
            </a:extLst>
          </p:cNvPr>
          <p:cNvSpPr/>
          <p:nvPr/>
        </p:nvSpPr>
        <p:spPr>
          <a:xfrm>
            <a:off x="4655628" y="3081005"/>
            <a:ext cx="2909771" cy="707886"/>
          </a:xfrm>
          <a:prstGeom prst="rect">
            <a:avLst/>
          </a:prstGeom>
        </p:spPr>
        <p:txBody>
          <a:bodyPr wrap="none">
            <a:spAutoFit/>
          </a:bodyPr>
          <a:lstStyle/>
          <a:p>
            <a:pPr algn="ctr"/>
            <a:r>
              <a:rPr lang="en-US" sz="2000" b="1" dirty="0">
                <a:solidFill>
                  <a:srgbClr val="000000"/>
                </a:solidFill>
                <a:latin typeface="Roboto" panose="02000000000000000000" pitchFamily="2" charset="0"/>
                <a:ea typeface="Roboto" panose="02000000000000000000" pitchFamily="2" charset="0"/>
              </a:rPr>
              <a:t>LEADING OTHERS </a:t>
            </a:r>
          </a:p>
          <a:p>
            <a:pPr algn="ctr"/>
            <a:r>
              <a:rPr lang="en-US" sz="2000" dirty="0">
                <a:solidFill>
                  <a:srgbClr val="000000"/>
                </a:solidFill>
                <a:latin typeface="Roboto" panose="02000000000000000000" pitchFamily="2" charset="0"/>
                <a:ea typeface="Roboto" panose="02000000000000000000" pitchFamily="2" charset="0"/>
              </a:rPr>
              <a:t>Showing Appreciation  </a:t>
            </a:r>
            <a:endParaRPr lang="en-US" sz="2000" dirty="0">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9252A97D-6965-914D-BDF8-2870EDA958E8}"/>
              </a:ext>
            </a:extLst>
          </p:cNvPr>
          <p:cNvSpPr/>
          <p:nvPr/>
        </p:nvSpPr>
        <p:spPr>
          <a:xfrm>
            <a:off x="5907316" y="3988912"/>
            <a:ext cx="5892799" cy="2585323"/>
          </a:xfrm>
          <a:prstGeom prst="rect">
            <a:avLst/>
          </a:prstGeom>
        </p:spPr>
        <p:txBody>
          <a:bodyPr wrap="square">
            <a:spAutoFit/>
          </a:bodyPr>
          <a:lstStyle/>
          <a:p>
            <a:pPr marL="742950" indent="-285750" fontAlgn="base">
              <a:buFont typeface="Arial" panose="020B0604020202020204" pitchFamily="34" charset="0"/>
              <a:buChar char="•"/>
            </a:pPr>
            <a:r>
              <a:rPr lang="en-US" sz="1600" b="0" i="0" u="none" strike="noStrike" dirty="0">
                <a:effectLst/>
                <a:latin typeface="Roboto" panose="02000000000000000000" pitchFamily="2" charset="0"/>
                <a:ea typeface="Roboto" panose="02000000000000000000" pitchFamily="2" charset="0"/>
              </a:rPr>
              <a:t>Offer compliments and appreciation that comes from the heart.  </a:t>
            </a:r>
          </a:p>
          <a:p>
            <a:pPr marL="742950" indent="-285750" fontAlgn="base">
              <a:buFont typeface="Arial" panose="020B0604020202020204" pitchFamily="34" charset="0"/>
              <a:buChar char="•"/>
            </a:pPr>
            <a:r>
              <a:rPr lang="en-US" sz="1600" b="0" i="0" u="none" strike="noStrike" dirty="0">
                <a:effectLst/>
                <a:latin typeface="Roboto" panose="02000000000000000000" pitchFamily="2" charset="0"/>
                <a:ea typeface="Roboto" panose="02000000000000000000" pitchFamily="2" charset="0"/>
              </a:rPr>
              <a:t>Lead with praise, not criticism.</a:t>
            </a:r>
          </a:p>
          <a:p>
            <a:pPr marL="742950" indent="-285750" fontAlgn="base">
              <a:buFont typeface="Arial" panose="020B0604020202020204" pitchFamily="34" charset="0"/>
              <a:buChar char="•"/>
            </a:pPr>
            <a:r>
              <a:rPr lang="en-US" sz="1600" b="0" i="0" u="none" strike="noStrike" dirty="0">
                <a:effectLst/>
                <a:latin typeface="Roboto" panose="02000000000000000000" pitchFamily="2" charset="0"/>
                <a:ea typeface="Roboto" panose="02000000000000000000" pitchFamily="2" charset="0"/>
              </a:rPr>
              <a:t>Offer recognition and validation on topics important to Blues, such as:</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Accommodating requests gracefully</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Contributing to morale and well-being</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Making peace between people</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Being compassionate or welcoming</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Participating or leading worthy causes</a:t>
            </a:r>
          </a:p>
        </p:txBody>
      </p:sp>
      <p:sp>
        <p:nvSpPr>
          <p:cNvPr id="5" name="Rectangle 4">
            <a:extLst>
              <a:ext uri="{FF2B5EF4-FFF2-40B4-BE49-F238E27FC236}">
                <a16:creationId xmlns:a16="http://schemas.microsoft.com/office/drawing/2014/main" id="{74ED0AFE-D6FF-B041-9971-1F5718C156A0}"/>
              </a:ext>
            </a:extLst>
          </p:cNvPr>
          <p:cNvSpPr/>
          <p:nvPr/>
        </p:nvSpPr>
        <p:spPr>
          <a:xfrm>
            <a:off x="-323113" y="3972926"/>
            <a:ext cx="5765970" cy="2339102"/>
          </a:xfrm>
          <a:prstGeom prst="rect">
            <a:avLst/>
          </a:prstGeom>
        </p:spPr>
        <p:txBody>
          <a:bodyPr wrap="square">
            <a:spAutoFit/>
          </a:bodyPr>
          <a:lstStyle/>
          <a:p>
            <a:pPr marL="742950" indent="-285750" fontAlgn="base">
              <a:buFont typeface="Arial" panose="020B0604020202020204" pitchFamily="34" charset="0"/>
              <a:buChar char="•"/>
            </a:pPr>
            <a:r>
              <a:rPr lang="en-US" sz="1600" b="0" i="0" u="none" strike="noStrike" dirty="0">
                <a:effectLst/>
                <a:latin typeface="Roboto" panose="02000000000000000000" pitchFamily="2" charset="0"/>
                <a:ea typeface="Roboto" panose="02000000000000000000" pitchFamily="2" charset="0"/>
              </a:rPr>
              <a:t>Highlight good things about the product, its quality or its quantity.  </a:t>
            </a:r>
          </a:p>
          <a:p>
            <a:pPr marL="742950" indent="-285750" fontAlgn="base">
              <a:buFont typeface="Arial" panose="020B0604020202020204" pitchFamily="34" charset="0"/>
              <a:buChar char="•"/>
            </a:pPr>
            <a:r>
              <a:rPr lang="en-US" sz="1600" b="0" i="0" u="none" strike="noStrike" dirty="0">
                <a:effectLst/>
                <a:latin typeface="Roboto" panose="02000000000000000000" pitchFamily="2" charset="0"/>
                <a:ea typeface="Roboto" panose="02000000000000000000" pitchFamily="2" charset="0"/>
              </a:rPr>
              <a:t>Focus on something a Gold made or did.</a:t>
            </a:r>
          </a:p>
          <a:p>
            <a:pPr marL="742950" indent="-285750" fontAlgn="base">
              <a:buFont typeface="Arial" panose="020B0604020202020204" pitchFamily="34" charset="0"/>
              <a:buChar char="•"/>
            </a:pPr>
            <a:r>
              <a:rPr lang="en-US" sz="1600" b="0" i="0" u="none" strike="noStrike" dirty="0">
                <a:effectLst/>
                <a:latin typeface="Roboto" panose="02000000000000000000" pitchFamily="2" charset="0"/>
                <a:ea typeface="Roboto" panose="02000000000000000000" pitchFamily="2" charset="0"/>
              </a:rPr>
              <a:t>Topics that are usually meaningful to Golds include:</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Fulfilling commitments and obligations</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Attention to detail, neatness, orderliness</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Punctuality and preparedness</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Adhering to rules and requirements</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Respect, loyalty, and preserving the institution</a:t>
            </a:r>
          </a:p>
        </p:txBody>
      </p:sp>
      <p:sp>
        <p:nvSpPr>
          <p:cNvPr id="6" name="Rectangle 5">
            <a:extLst>
              <a:ext uri="{FF2B5EF4-FFF2-40B4-BE49-F238E27FC236}">
                <a16:creationId xmlns:a16="http://schemas.microsoft.com/office/drawing/2014/main" id="{7566542B-1509-C244-9402-DBEC30C39A0C}"/>
              </a:ext>
            </a:extLst>
          </p:cNvPr>
          <p:cNvSpPr/>
          <p:nvPr/>
        </p:nvSpPr>
        <p:spPr>
          <a:xfrm>
            <a:off x="-323113" y="298510"/>
            <a:ext cx="6288485" cy="2862322"/>
          </a:xfrm>
          <a:prstGeom prst="rect">
            <a:avLst/>
          </a:prstGeom>
        </p:spPr>
        <p:txBody>
          <a:bodyPr wrap="square">
            <a:spAutoFit/>
          </a:bodyPr>
          <a:lstStyle/>
          <a:p>
            <a:pPr marL="742950" indent="-285750" fontAlgn="base">
              <a:buFont typeface="Arial" panose="020B0604020202020204" pitchFamily="34" charset="0"/>
              <a:buChar char="•"/>
            </a:pPr>
            <a:r>
              <a:rPr lang="en-US" sz="1600" b="0" i="0" u="none" strike="noStrike" dirty="0">
                <a:effectLst/>
                <a:latin typeface="Roboto" panose="02000000000000000000" pitchFamily="2" charset="0"/>
                <a:ea typeface="Roboto" panose="02000000000000000000" pitchFamily="2" charset="0"/>
              </a:rPr>
              <a:t>Recognize and compliment their capabilities and competency.  </a:t>
            </a:r>
          </a:p>
          <a:p>
            <a:pPr marL="742950" indent="-285750" fontAlgn="base">
              <a:buFont typeface="Arial" panose="020B0604020202020204" pitchFamily="34" charset="0"/>
              <a:buChar char="•"/>
            </a:pPr>
            <a:r>
              <a:rPr lang="en-US" sz="1600" b="0" i="0" u="none" strike="noStrike" dirty="0">
                <a:effectLst/>
                <a:latin typeface="Roboto" panose="02000000000000000000" pitchFamily="2" charset="0"/>
                <a:ea typeface="Roboto" panose="02000000000000000000" pitchFamily="2" charset="0"/>
              </a:rPr>
              <a:t>Be direct and specific, and avoid flowery talk that could sound patronizing.</a:t>
            </a:r>
          </a:p>
          <a:p>
            <a:pPr marL="742950" indent="-285750" fontAlgn="base">
              <a:buFont typeface="Arial" panose="020B0604020202020204" pitchFamily="34" charset="0"/>
              <a:buChar char="•"/>
            </a:pPr>
            <a:r>
              <a:rPr lang="en-US" sz="1600" b="0" i="0" u="none" strike="noStrike" dirty="0">
                <a:effectLst/>
                <a:latin typeface="Roboto" panose="02000000000000000000" pitchFamily="2" charset="0"/>
                <a:ea typeface="Roboto" panose="02000000000000000000" pitchFamily="2" charset="0"/>
              </a:rPr>
              <a:t>Offer recognition on issues important to Greens, such as:</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Displaying expertise on a topic; being the “SME”</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Working overtime or putting in extra effort on their own initiative</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Formulating logical arguments </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Troubleshooting problems</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Thinking outside the box</a:t>
            </a:r>
          </a:p>
        </p:txBody>
      </p:sp>
      <p:sp>
        <p:nvSpPr>
          <p:cNvPr id="7" name="Rectangle 6">
            <a:extLst>
              <a:ext uri="{FF2B5EF4-FFF2-40B4-BE49-F238E27FC236}">
                <a16:creationId xmlns:a16="http://schemas.microsoft.com/office/drawing/2014/main" id="{79EA590B-ADEB-344A-98FA-B4D1358E604F}"/>
              </a:ext>
            </a:extLst>
          </p:cNvPr>
          <p:cNvSpPr/>
          <p:nvPr/>
        </p:nvSpPr>
        <p:spPr>
          <a:xfrm>
            <a:off x="5881572" y="298510"/>
            <a:ext cx="6124500" cy="2554545"/>
          </a:xfrm>
          <a:prstGeom prst="rect">
            <a:avLst/>
          </a:prstGeom>
        </p:spPr>
        <p:txBody>
          <a:bodyPr wrap="square">
            <a:spAutoFit/>
          </a:bodyPr>
          <a:lstStyle/>
          <a:p>
            <a:pPr marL="742950" indent="-285750" fontAlgn="base">
              <a:buFont typeface="Arial" panose="020B0604020202020204" pitchFamily="34" charset="0"/>
              <a:buChar char="•"/>
            </a:pPr>
            <a:r>
              <a:rPr lang="en-US" sz="1600" i="0" u="none" strike="noStrike" dirty="0">
                <a:effectLst/>
                <a:latin typeface="Roboto" panose="02000000000000000000" pitchFamily="2" charset="0"/>
                <a:ea typeface="Roboto" panose="02000000000000000000" pitchFamily="2" charset="0"/>
              </a:rPr>
              <a:t>Recognize the grace, style, smoothness with which they get the job done.  </a:t>
            </a:r>
          </a:p>
          <a:p>
            <a:pPr marL="742950" indent="-285750" fontAlgn="base">
              <a:buFont typeface="Arial" panose="020B0604020202020204" pitchFamily="34" charset="0"/>
              <a:buChar char="•"/>
            </a:pPr>
            <a:r>
              <a:rPr lang="en-US" sz="1600" i="0" u="none" strike="noStrike" dirty="0">
                <a:effectLst/>
                <a:latin typeface="Roboto" panose="02000000000000000000" pitchFamily="2" charset="0"/>
                <a:ea typeface="Roboto" panose="02000000000000000000" pitchFamily="2" charset="0"/>
              </a:rPr>
              <a:t>Praise them for being willing to take risks.</a:t>
            </a:r>
          </a:p>
          <a:p>
            <a:pPr marL="742950" indent="-285750" fontAlgn="base">
              <a:buFont typeface="Arial" panose="020B0604020202020204" pitchFamily="34" charset="0"/>
              <a:buChar char="•"/>
            </a:pPr>
            <a:r>
              <a:rPr lang="en-US" sz="1600" i="0" u="none" strike="noStrike" dirty="0">
                <a:effectLst/>
                <a:latin typeface="Roboto" panose="02000000000000000000" pitchFamily="2" charset="0"/>
                <a:ea typeface="Roboto" panose="02000000000000000000" pitchFamily="2" charset="0"/>
              </a:rPr>
              <a:t>When offering praise, highlight Orange qualities such as:</a:t>
            </a:r>
          </a:p>
          <a:p>
            <a:pPr marL="1327150" lvl="1" indent="-346075" fontAlgn="base">
              <a:buFont typeface="Courier New" panose="02070309020205020404" pitchFamily="49" charset="0"/>
              <a:buChar char="o"/>
            </a:pPr>
            <a:r>
              <a:rPr lang="en-US" sz="1600" i="0" u="none" strike="noStrike" dirty="0">
                <a:effectLst/>
                <a:latin typeface="Roboto" panose="02000000000000000000" pitchFamily="2" charset="0"/>
                <a:ea typeface="Roboto" panose="02000000000000000000" pitchFamily="2" charset="0"/>
              </a:rPr>
              <a:t>Demonstrating courage and confidence, especially in crisis</a:t>
            </a:r>
          </a:p>
          <a:p>
            <a:pPr marL="1327150" lvl="1" indent="-346075" fontAlgn="base">
              <a:buFont typeface="Courier New" panose="02070309020205020404" pitchFamily="49" charset="0"/>
              <a:buChar char="o"/>
            </a:pPr>
            <a:r>
              <a:rPr lang="en-US" sz="1600" i="0" u="none" strike="noStrike" dirty="0">
                <a:effectLst/>
                <a:latin typeface="Roboto" panose="02000000000000000000" pitchFamily="2" charset="0"/>
                <a:ea typeface="Roboto" panose="02000000000000000000" pitchFamily="2" charset="0"/>
              </a:rPr>
              <a:t>Being bold and candid when necessary</a:t>
            </a:r>
          </a:p>
          <a:p>
            <a:pPr marL="1327150" lvl="1" indent="-346075" fontAlgn="base">
              <a:buFont typeface="Courier New" panose="02070309020205020404" pitchFamily="49" charset="0"/>
              <a:buChar char="o"/>
            </a:pPr>
            <a:r>
              <a:rPr lang="en-US" sz="1600" i="0" u="none" strike="noStrike" dirty="0">
                <a:effectLst/>
                <a:latin typeface="Roboto" panose="02000000000000000000" pitchFamily="2" charset="0"/>
                <a:ea typeface="Roboto" panose="02000000000000000000" pitchFamily="2" charset="0"/>
              </a:rPr>
              <a:t>Adapting well to changes</a:t>
            </a:r>
          </a:p>
          <a:p>
            <a:pPr marL="1327150" lvl="1" indent="-346075" fontAlgn="base">
              <a:buFont typeface="Courier New" panose="02070309020205020404" pitchFamily="49" charset="0"/>
              <a:buChar char="o"/>
            </a:pPr>
            <a:r>
              <a:rPr lang="en-US" sz="1600" i="0" u="none" strike="noStrike" dirty="0">
                <a:effectLst/>
                <a:latin typeface="Roboto" panose="02000000000000000000" pitchFamily="2" charset="0"/>
                <a:ea typeface="Roboto" panose="02000000000000000000" pitchFamily="2" charset="0"/>
              </a:rPr>
              <a:t>Looking good under pressure</a:t>
            </a:r>
          </a:p>
          <a:p>
            <a:pPr marL="1327150" lvl="1" indent="-346075" fontAlgn="base">
              <a:buFont typeface="Courier New" panose="02070309020205020404" pitchFamily="49" charset="0"/>
              <a:buChar char="o"/>
            </a:pPr>
            <a:r>
              <a:rPr lang="en-US" sz="1600" i="0" u="none" strike="noStrike" dirty="0">
                <a:effectLst/>
                <a:latin typeface="Roboto" panose="02000000000000000000" pitchFamily="2" charset="0"/>
                <a:ea typeface="Roboto" panose="02000000000000000000" pitchFamily="2" charset="0"/>
              </a:rPr>
              <a:t>Tackling challenges head-on</a:t>
            </a:r>
          </a:p>
        </p:txBody>
      </p:sp>
    </p:spTree>
    <p:extLst>
      <p:ext uri="{BB962C8B-B14F-4D97-AF65-F5344CB8AC3E}">
        <p14:creationId xmlns:p14="http://schemas.microsoft.com/office/powerpoint/2010/main" val="2000673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9A9823-B0F7-CA49-82C7-B7F9E5699013}"/>
              </a:ext>
            </a:extLst>
          </p:cNvPr>
          <p:cNvSpPr/>
          <p:nvPr/>
        </p:nvSpPr>
        <p:spPr>
          <a:xfrm>
            <a:off x="4424514" y="2993921"/>
            <a:ext cx="3347884" cy="884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48202A-E5C9-0C4B-8C78-30C715BDAE35}"/>
              </a:ext>
            </a:extLst>
          </p:cNvPr>
          <p:cNvSpPr/>
          <p:nvPr/>
        </p:nvSpPr>
        <p:spPr>
          <a:xfrm>
            <a:off x="4407548" y="3082429"/>
            <a:ext cx="3393878" cy="707886"/>
          </a:xfrm>
          <a:prstGeom prst="rect">
            <a:avLst/>
          </a:prstGeom>
        </p:spPr>
        <p:txBody>
          <a:bodyPr wrap="none">
            <a:spAutoFit/>
          </a:bodyPr>
          <a:lstStyle/>
          <a:p>
            <a:pPr algn="ctr"/>
            <a:r>
              <a:rPr lang="en-US" sz="2000" b="1" dirty="0">
                <a:solidFill>
                  <a:srgbClr val="000000"/>
                </a:solidFill>
                <a:latin typeface="Roboto" panose="02000000000000000000" pitchFamily="2" charset="0"/>
                <a:ea typeface="Roboto" panose="02000000000000000000" pitchFamily="2" charset="0"/>
              </a:rPr>
              <a:t>LEADING OTHERS </a:t>
            </a:r>
          </a:p>
          <a:p>
            <a:pPr algn="ctr"/>
            <a:r>
              <a:rPr lang="en-US" sz="2000" dirty="0">
                <a:solidFill>
                  <a:srgbClr val="000000"/>
                </a:solidFill>
                <a:latin typeface="Roboto" panose="02000000000000000000" pitchFamily="2" charset="0"/>
                <a:ea typeface="Roboto" panose="02000000000000000000" pitchFamily="2" charset="0"/>
              </a:rPr>
              <a:t>Dealing with Procrastination</a:t>
            </a:r>
            <a:endParaRPr lang="en-US" sz="2000" dirty="0">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44EADE52-7A19-CA40-AA20-7E0C8C48BC98}"/>
              </a:ext>
            </a:extLst>
          </p:cNvPr>
          <p:cNvSpPr/>
          <p:nvPr/>
        </p:nvSpPr>
        <p:spPr>
          <a:xfrm>
            <a:off x="5907316" y="3988912"/>
            <a:ext cx="5892799" cy="2062103"/>
          </a:xfrm>
          <a:prstGeom prst="rect">
            <a:avLst/>
          </a:prstGeom>
        </p:spPr>
        <p:txBody>
          <a:bodyPr wrap="square">
            <a:spAutoFit/>
          </a:bodyPr>
          <a:lstStyle/>
          <a:p>
            <a:pPr marL="742950" indent="-285750" fontAlgn="base">
              <a:buFont typeface="Arial" panose="020B0604020202020204" pitchFamily="34" charset="0"/>
              <a:buChar char="•"/>
            </a:pPr>
            <a:r>
              <a:rPr lang="en-US" sz="1600" b="0" i="0" u="none" strike="noStrike" dirty="0">
                <a:effectLst/>
                <a:latin typeface="Roboto" panose="02000000000000000000" pitchFamily="2" charset="0"/>
                <a:ea typeface="Roboto" panose="02000000000000000000" pitchFamily="2" charset="0"/>
              </a:rPr>
              <a:t>Excuse(s): </a:t>
            </a:r>
          </a:p>
          <a:p>
            <a:pPr marL="1327150" lvl="1" indent="-346075" fontAlgn="base">
              <a:buFont typeface="Courier New" panose="02070309020205020404" pitchFamily="49" charset="0"/>
              <a:buChar char="o"/>
            </a:pPr>
            <a:r>
              <a:rPr lang="en-US" sz="1600" dirty="0">
                <a:latin typeface="Roboto" panose="02000000000000000000" pitchFamily="2" charset="0"/>
                <a:ea typeface="Roboto" panose="02000000000000000000" pitchFamily="2" charset="0"/>
              </a:rPr>
              <a:t>“Caring for people and maintaining harmony are more important.”</a:t>
            </a:r>
          </a:p>
          <a:p>
            <a:pPr marL="742950" indent="-285750" fontAlgn="base">
              <a:buFont typeface="Arial" panose="020B0604020202020204" pitchFamily="34" charset="0"/>
              <a:buChar char="•"/>
            </a:pPr>
            <a:r>
              <a:rPr lang="en-US" sz="1600" b="0" i="0" u="none" strike="noStrike" dirty="0">
                <a:effectLst/>
                <a:latin typeface="Roboto" panose="02000000000000000000" pitchFamily="2" charset="0"/>
                <a:ea typeface="Roboto" panose="02000000000000000000" pitchFamily="2" charset="0"/>
              </a:rPr>
              <a:t>Strategies: </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Emphasize how the project will allow Blues to help others.</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Illustrate how the project will pull people together and create unity.</a:t>
            </a:r>
          </a:p>
        </p:txBody>
      </p:sp>
      <p:sp>
        <p:nvSpPr>
          <p:cNvPr id="7" name="Rectangle 6">
            <a:extLst>
              <a:ext uri="{FF2B5EF4-FFF2-40B4-BE49-F238E27FC236}">
                <a16:creationId xmlns:a16="http://schemas.microsoft.com/office/drawing/2014/main" id="{46D69CD2-9518-CE4F-BBBC-2CFE94F05436}"/>
              </a:ext>
            </a:extLst>
          </p:cNvPr>
          <p:cNvSpPr/>
          <p:nvPr/>
        </p:nvSpPr>
        <p:spPr>
          <a:xfrm>
            <a:off x="-323113" y="3967332"/>
            <a:ext cx="6204685" cy="2554545"/>
          </a:xfrm>
          <a:prstGeom prst="rect">
            <a:avLst/>
          </a:prstGeom>
        </p:spPr>
        <p:txBody>
          <a:bodyPr wrap="square">
            <a:spAutoFit/>
          </a:bodyPr>
          <a:lstStyle/>
          <a:p>
            <a:pPr marL="742950" indent="-285750" fontAlgn="base">
              <a:buFont typeface="Arial" panose="020B0604020202020204" pitchFamily="34" charset="0"/>
              <a:buChar char="•"/>
            </a:pPr>
            <a:r>
              <a:rPr lang="en-US" sz="1600" b="0" i="0" u="none" strike="noStrike" dirty="0">
                <a:effectLst/>
                <a:latin typeface="Roboto" panose="02000000000000000000" pitchFamily="2" charset="0"/>
                <a:ea typeface="Roboto" panose="02000000000000000000" pitchFamily="2" charset="0"/>
              </a:rPr>
              <a:t>Excuse(s):</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“It has to be perfect! . . . [and </a:t>
            </a:r>
            <a:r>
              <a:rPr lang="en-US" sz="1600" dirty="0">
                <a:latin typeface="Roboto" panose="02000000000000000000" pitchFamily="2" charset="0"/>
                <a:ea typeface="Roboto" panose="02000000000000000000" pitchFamily="2" charset="0"/>
              </a:rPr>
              <a:t>I</a:t>
            </a:r>
            <a:r>
              <a:rPr lang="en-US" sz="1600" b="0" i="0" u="none" strike="noStrike" dirty="0">
                <a:effectLst/>
                <a:latin typeface="Roboto" panose="02000000000000000000" pitchFamily="2" charset="0"/>
                <a:ea typeface="Roboto" panose="02000000000000000000" pitchFamily="2" charset="0"/>
              </a:rPr>
              <a:t> don’t know if I can make this one perfect . . . so I’ll focus on a task I know I can get done well!]”  </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“This is a waste.  It doesn’t help the organization.”</a:t>
            </a:r>
          </a:p>
          <a:p>
            <a:pPr marL="742950" indent="-285750" fontAlgn="base">
              <a:buFont typeface="Arial" panose="020B0604020202020204" pitchFamily="34" charset="0"/>
              <a:buChar char="•"/>
            </a:pPr>
            <a:r>
              <a:rPr lang="en-US" sz="1600" b="0" i="0" u="none" strike="noStrike" dirty="0">
                <a:effectLst/>
                <a:latin typeface="Roboto" panose="02000000000000000000" pitchFamily="2" charset="0"/>
                <a:ea typeface="Roboto" panose="02000000000000000000" pitchFamily="2" charset="0"/>
              </a:rPr>
              <a:t>Strategies:</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“The enemy of ‘good’ is ‘perfect’.”  “Good” is an acceptable state!</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Tie-in immediate efforts to larger goals of the organization.</a:t>
            </a:r>
          </a:p>
        </p:txBody>
      </p:sp>
      <p:sp>
        <p:nvSpPr>
          <p:cNvPr id="10" name="Rectangle 9">
            <a:extLst>
              <a:ext uri="{FF2B5EF4-FFF2-40B4-BE49-F238E27FC236}">
                <a16:creationId xmlns:a16="http://schemas.microsoft.com/office/drawing/2014/main" id="{93248957-2CB8-2F4F-A535-B196EC56E003}"/>
              </a:ext>
            </a:extLst>
          </p:cNvPr>
          <p:cNvSpPr/>
          <p:nvPr/>
        </p:nvSpPr>
        <p:spPr>
          <a:xfrm>
            <a:off x="-337627" y="298509"/>
            <a:ext cx="6204685" cy="2554545"/>
          </a:xfrm>
          <a:prstGeom prst="rect">
            <a:avLst/>
          </a:prstGeom>
        </p:spPr>
        <p:txBody>
          <a:bodyPr wrap="square">
            <a:spAutoFit/>
          </a:bodyPr>
          <a:lstStyle/>
          <a:p>
            <a:pPr marL="742950" indent="-285750" fontAlgn="base">
              <a:buFont typeface="Arial" panose="020B0604020202020204" pitchFamily="34" charset="0"/>
              <a:buChar char="•"/>
            </a:pPr>
            <a:r>
              <a:rPr lang="en-US" sz="1600" b="0" i="0" u="none" strike="noStrike" dirty="0">
                <a:effectLst/>
                <a:latin typeface="Roboto" panose="02000000000000000000" pitchFamily="2" charset="0"/>
                <a:ea typeface="Roboto" panose="02000000000000000000" pitchFamily="2" charset="0"/>
              </a:rPr>
              <a:t>Excuse(s):</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“This is too [repetitive; touchy-feely].  Give me some problem solving!”</a:t>
            </a:r>
          </a:p>
          <a:p>
            <a:pPr marL="742950" lvl="1" indent="-285750" fontAlgn="base">
              <a:buFont typeface="Arial" panose="020B0604020202020204" pitchFamily="34" charset="0"/>
              <a:buChar char="•"/>
            </a:pPr>
            <a:r>
              <a:rPr lang="en-US" sz="1600" dirty="0">
                <a:latin typeface="Roboto" panose="02000000000000000000" pitchFamily="2" charset="0"/>
                <a:ea typeface="Roboto" panose="02000000000000000000" pitchFamily="2" charset="0"/>
              </a:rPr>
              <a:t>Strategies:</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Focus on this as a problem to be solved with elegance so people will be mystified as to how it was done so well and so quickly!</a:t>
            </a:r>
          </a:p>
          <a:p>
            <a:pPr marL="1327150" lvl="1" indent="-346075" fontAlgn="base">
              <a:buFont typeface="Courier New" panose="02070309020205020404" pitchFamily="49" charset="0"/>
              <a:buChar char="o"/>
            </a:pPr>
            <a:r>
              <a:rPr lang="en-US" sz="1600" b="0" i="0" u="none" strike="noStrike" dirty="0">
                <a:effectLst/>
                <a:latin typeface="Roboto" panose="02000000000000000000" pitchFamily="2" charset="0"/>
                <a:ea typeface="Roboto" panose="02000000000000000000" pitchFamily="2" charset="0"/>
              </a:rPr>
              <a:t>Resource out some of the “personal” or mundane tasks, if possible, to allow Greens to focus on the problem solving aspects. </a:t>
            </a:r>
          </a:p>
        </p:txBody>
      </p:sp>
      <p:sp>
        <p:nvSpPr>
          <p:cNvPr id="11" name="Rectangle 10">
            <a:extLst>
              <a:ext uri="{FF2B5EF4-FFF2-40B4-BE49-F238E27FC236}">
                <a16:creationId xmlns:a16="http://schemas.microsoft.com/office/drawing/2014/main" id="{D30EEDE5-2DDD-7A44-87B9-4A1CBFFA0B33}"/>
              </a:ext>
            </a:extLst>
          </p:cNvPr>
          <p:cNvSpPr/>
          <p:nvPr/>
        </p:nvSpPr>
        <p:spPr>
          <a:xfrm>
            <a:off x="5925114" y="298508"/>
            <a:ext cx="6204685" cy="2554545"/>
          </a:xfrm>
          <a:prstGeom prst="rect">
            <a:avLst/>
          </a:prstGeom>
        </p:spPr>
        <p:txBody>
          <a:bodyPr wrap="square">
            <a:spAutoFit/>
          </a:bodyPr>
          <a:lstStyle/>
          <a:p>
            <a:pPr marL="742950" indent="-285750" fontAlgn="base">
              <a:buFont typeface="Arial" panose="020B0604020202020204" pitchFamily="34" charset="0"/>
              <a:buChar char="•"/>
            </a:pPr>
            <a:r>
              <a:rPr lang="en-US" sz="1600" i="0" u="none" strike="noStrike" dirty="0">
                <a:effectLst/>
                <a:latin typeface="Roboto" panose="02000000000000000000" pitchFamily="2" charset="0"/>
                <a:ea typeface="Roboto" panose="02000000000000000000" pitchFamily="2" charset="0"/>
              </a:rPr>
              <a:t>Excuse(s):</a:t>
            </a:r>
          </a:p>
          <a:p>
            <a:pPr marL="1327150" lvl="1" indent="-346075" fontAlgn="base">
              <a:buFont typeface="Courier New" panose="02070309020205020404" pitchFamily="49" charset="0"/>
              <a:buChar char="o"/>
            </a:pPr>
            <a:r>
              <a:rPr lang="en-US" sz="1600" i="0" u="none" strike="noStrike" dirty="0">
                <a:effectLst/>
                <a:latin typeface="Roboto" panose="02000000000000000000" pitchFamily="2" charset="0"/>
                <a:ea typeface="Roboto" panose="02000000000000000000" pitchFamily="2" charset="0"/>
              </a:rPr>
              <a:t>“Planning is boring.  Let’s get to the action!”</a:t>
            </a:r>
          </a:p>
          <a:p>
            <a:pPr marL="1327150" lvl="1" indent="-346075" fontAlgn="base">
              <a:buFont typeface="Courier New" panose="02070309020205020404" pitchFamily="49" charset="0"/>
              <a:buChar char="o"/>
            </a:pPr>
            <a:r>
              <a:rPr lang="en-US" sz="1600" i="0" u="none" strike="noStrike" dirty="0">
                <a:effectLst/>
                <a:latin typeface="Roboto" panose="02000000000000000000" pitchFamily="2" charset="0"/>
                <a:ea typeface="Roboto" panose="02000000000000000000" pitchFamily="2" charset="0"/>
              </a:rPr>
              <a:t>“You worry too much.  It’ll all work out in the end!”</a:t>
            </a:r>
          </a:p>
          <a:p>
            <a:pPr marL="742950" lvl="1" indent="-285750" fontAlgn="base">
              <a:buFont typeface="Arial" panose="020B0604020202020204" pitchFamily="34" charset="0"/>
              <a:buChar char="•"/>
            </a:pPr>
            <a:r>
              <a:rPr lang="en-US" sz="1600" dirty="0">
                <a:latin typeface="Roboto" panose="02000000000000000000" pitchFamily="2" charset="0"/>
                <a:ea typeface="Roboto" panose="02000000000000000000" pitchFamily="2" charset="0"/>
              </a:rPr>
              <a:t>Strategies:</a:t>
            </a:r>
          </a:p>
          <a:p>
            <a:pPr marL="1327150" lvl="1" indent="-346075" fontAlgn="base">
              <a:buFont typeface="Courier New" panose="02070309020205020404" pitchFamily="49" charset="0"/>
              <a:buChar char="o"/>
            </a:pPr>
            <a:r>
              <a:rPr lang="en-US" sz="1600" i="0" u="none" strike="noStrike" dirty="0">
                <a:effectLst/>
                <a:latin typeface="Roboto" panose="02000000000000000000" pitchFamily="2" charset="0"/>
                <a:ea typeface="Roboto" panose="02000000000000000000" pitchFamily="2" charset="0"/>
              </a:rPr>
              <a:t>Focus on the problem as an obstacle waiting to test you!  Plus, the quicker you finish, the quicker you get on to what’s fun!</a:t>
            </a:r>
          </a:p>
          <a:p>
            <a:pPr marL="1327150" lvl="1" indent="-346075" fontAlgn="base">
              <a:buFont typeface="Courier New" panose="02070309020205020404" pitchFamily="49" charset="0"/>
              <a:buChar char="o"/>
            </a:pPr>
            <a:r>
              <a:rPr lang="en-US" sz="1600" i="0" u="none" strike="noStrike" dirty="0">
                <a:effectLst/>
                <a:latin typeface="Roboto" panose="02000000000000000000" pitchFamily="2" charset="0"/>
                <a:ea typeface="Roboto" panose="02000000000000000000" pitchFamily="2" charset="0"/>
              </a:rPr>
              <a:t>Make the task fun, kinetic and challenging.</a:t>
            </a:r>
          </a:p>
          <a:p>
            <a:pPr marL="981075" lvl="1" fontAlgn="base"/>
            <a:r>
              <a:rPr lang="en-US" sz="1600" i="0" u="none" strike="noStrike" dirty="0">
                <a:effectLst/>
                <a:latin typeface="Roboto" panose="02000000000000000000" pitchFamily="2" charset="0"/>
                <a:ea typeface="Roboto" panose="02000000000000000000" pitchFamily="2" charset="0"/>
              </a:rPr>
              <a:t>       </a:t>
            </a:r>
            <a:r>
              <a:rPr lang="en-US" sz="1600" i="0" u="none" strike="noStrike" dirty="0" err="1">
                <a:effectLst/>
                <a:latin typeface="Roboto" panose="02000000000000000000" pitchFamily="2" charset="0"/>
                <a:ea typeface="Roboto" panose="02000000000000000000" pitchFamily="2" charset="0"/>
              </a:rPr>
              <a:t>Gameify</a:t>
            </a:r>
            <a:r>
              <a:rPr lang="en-US" sz="1600" i="0" u="none" strike="noStrike" dirty="0">
                <a:effectLst/>
                <a:latin typeface="Roboto" panose="02000000000000000000" pitchFamily="2" charset="0"/>
                <a:ea typeface="Roboto" panose="02000000000000000000" pitchFamily="2" charset="0"/>
              </a:rPr>
              <a:t> it!</a:t>
            </a:r>
          </a:p>
          <a:p>
            <a:pPr marL="1327150" lvl="1" indent="-346075" fontAlgn="base">
              <a:buFont typeface="Courier New" panose="02070309020205020404" pitchFamily="49" charset="0"/>
              <a:buChar char="o"/>
            </a:pPr>
            <a:endParaRPr lang="en-US" sz="1600" b="0" i="0" u="none" strike="noStrike" dirty="0">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9054820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F2A676-8319-E241-92F1-2F09A8BDDB58}"/>
              </a:ext>
            </a:extLst>
          </p:cNvPr>
          <p:cNvSpPr/>
          <p:nvPr/>
        </p:nvSpPr>
        <p:spPr>
          <a:xfrm>
            <a:off x="4424514" y="2993921"/>
            <a:ext cx="3347884" cy="884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7C22D96-FE90-3649-9560-E4C653232A5C}"/>
              </a:ext>
            </a:extLst>
          </p:cNvPr>
          <p:cNvSpPr/>
          <p:nvPr/>
        </p:nvSpPr>
        <p:spPr>
          <a:xfrm>
            <a:off x="4773449" y="3081005"/>
            <a:ext cx="2674130" cy="707886"/>
          </a:xfrm>
          <a:prstGeom prst="rect">
            <a:avLst/>
          </a:prstGeom>
        </p:spPr>
        <p:txBody>
          <a:bodyPr wrap="none">
            <a:spAutoFit/>
          </a:bodyPr>
          <a:lstStyle/>
          <a:p>
            <a:pPr algn="ctr"/>
            <a:r>
              <a:rPr lang="en-US" sz="2000" b="1" dirty="0">
                <a:latin typeface="Roboto" panose="02000000000000000000" pitchFamily="2" charset="0"/>
                <a:ea typeface="Roboto" panose="02000000000000000000" pitchFamily="2" charset="0"/>
              </a:rPr>
              <a:t>LEADING OTHERS </a:t>
            </a:r>
          </a:p>
          <a:p>
            <a:pPr algn="ctr"/>
            <a:r>
              <a:rPr lang="en-US" sz="2000" dirty="0">
                <a:latin typeface="Roboto" panose="02000000000000000000" pitchFamily="2" charset="0"/>
                <a:ea typeface="Roboto" panose="02000000000000000000" pitchFamily="2" charset="0"/>
              </a:rPr>
              <a:t>Enhancing Teamwork</a:t>
            </a:r>
            <a:endParaRPr lang="en-US" sz="2400" dirty="0">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B4B61815-FAC8-4446-B317-87D34B8A5B13}"/>
              </a:ext>
            </a:extLst>
          </p:cNvPr>
          <p:cNvSpPr/>
          <p:nvPr/>
        </p:nvSpPr>
        <p:spPr>
          <a:xfrm>
            <a:off x="5907316" y="3988912"/>
            <a:ext cx="5892799" cy="2800767"/>
          </a:xfrm>
          <a:prstGeom prst="rect">
            <a:avLst/>
          </a:prstGeom>
        </p:spPr>
        <p:txBody>
          <a:bodyPr wrap="square">
            <a:spAutoFit/>
          </a:bodyPr>
          <a:lstStyle/>
          <a:p>
            <a:pPr marL="742950" indent="-285750" fontAlgn="base">
              <a:buFont typeface="Arial" panose="020B0604020202020204" pitchFamily="34" charset="0"/>
              <a:buChar char="•"/>
            </a:pPr>
            <a:r>
              <a:rPr lang="en-US" sz="1600" i="0" u="none" strike="noStrike" dirty="0">
                <a:effectLst/>
                <a:latin typeface="Roboto" panose="02000000000000000000" pitchFamily="2" charset="0"/>
                <a:ea typeface="Roboto" panose="02000000000000000000" pitchFamily="2" charset="0"/>
              </a:rPr>
              <a:t>View: </a:t>
            </a:r>
            <a:r>
              <a:rPr lang="en-US" sz="1600" dirty="0">
                <a:latin typeface="Roboto" panose="02000000000000000000" pitchFamily="2" charset="0"/>
                <a:ea typeface="Roboto" panose="02000000000000000000" pitchFamily="2" charset="0"/>
              </a:rPr>
              <a:t>“Since it’s about ‘people’, teamwork makes the dream work!”</a:t>
            </a:r>
          </a:p>
          <a:p>
            <a:pPr marL="742950" indent="-285750" fontAlgn="base">
              <a:buFont typeface="Arial" panose="020B0604020202020204" pitchFamily="34" charset="0"/>
              <a:buChar char="•"/>
            </a:pPr>
            <a:r>
              <a:rPr lang="en-US" sz="1600" i="0" u="none" strike="noStrike" dirty="0">
                <a:effectLst/>
                <a:latin typeface="Roboto" panose="02000000000000000000" pitchFamily="2" charset="0"/>
                <a:ea typeface="Roboto" panose="02000000000000000000" pitchFamily="2" charset="0"/>
              </a:rPr>
              <a:t>Strategies:  </a:t>
            </a:r>
          </a:p>
          <a:p>
            <a:pPr marL="1327150" lvl="1" indent="-346075" fontAlgn="base">
              <a:buFont typeface="Courier New" panose="02070309020205020404" pitchFamily="49" charset="0"/>
              <a:buChar char="o"/>
            </a:pPr>
            <a:r>
              <a:rPr lang="en-US" sz="1600" dirty="0">
                <a:latin typeface="Roboto" panose="02000000000000000000" pitchFamily="2" charset="0"/>
                <a:ea typeface="Roboto" panose="02000000000000000000" pitchFamily="2" charset="0"/>
              </a:rPr>
              <a:t>Remember Extroversion-Introversion – Blues may prefer small or large groups.</a:t>
            </a:r>
          </a:p>
          <a:p>
            <a:pPr marL="1327150" lvl="1" indent="-346075" fontAlgn="base">
              <a:buFont typeface="Courier New" panose="02070309020205020404" pitchFamily="49" charset="0"/>
              <a:buChar char="o"/>
            </a:pPr>
            <a:r>
              <a:rPr lang="en-US" sz="1600" dirty="0">
                <a:latin typeface="Roboto" panose="02000000000000000000" pitchFamily="2" charset="0"/>
                <a:ea typeface="Roboto" panose="02000000000000000000" pitchFamily="2" charset="0"/>
              </a:rPr>
              <a:t>Provide clear goals and expectations, as this reduces friction and conflict – the bane of Blues.</a:t>
            </a:r>
          </a:p>
          <a:p>
            <a:pPr marL="1327150" lvl="1" indent="-346075" fontAlgn="base">
              <a:buFont typeface="Courier New" panose="02070309020205020404" pitchFamily="49" charset="0"/>
              <a:buChar char="o"/>
            </a:pPr>
            <a:r>
              <a:rPr lang="en-US" sz="1600" dirty="0">
                <a:latin typeface="Roboto" panose="02000000000000000000" pitchFamily="2" charset="0"/>
                <a:ea typeface="Roboto" panose="02000000000000000000" pitchFamily="2" charset="0"/>
              </a:rPr>
              <a:t>Allow Blues to get to know others on the team before jumping in.</a:t>
            </a:r>
          </a:p>
          <a:p>
            <a:pPr marL="1327150" lvl="1" indent="-346075" fontAlgn="base">
              <a:buFont typeface="Courier New" panose="02070309020205020404" pitchFamily="49" charset="0"/>
              <a:buChar char="o"/>
            </a:pPr>
            <a:endParaRPr lang="en-US" sz="1600" dirty="0">
              <a:latin typeface="Roboto" panose="02000000000000000000" pitchFamily="2" charset="0"/>
              <a:ea typeface="Roboto" panose="02000000000000000000" pitchFamily="2" charset="0"/>
            </a:endParaRPr>
          </a:p>
        </p:txBody>
      </p:sp>
      <p:sp>
        <p:nvSpPr>
          <p:cNvPr id="8" name="Rectangle 7">
            <a:extLst>
              <a:ext uri="{FF2B5EF4-FFF2-40B4-BE49-F238E27FC236}">
                <a16:creationId xmlns:a16="http://schemas.microsoft.com/office/drawing/2014/main" id="{3A20118F-653F-374F-8F2C-281A51EE5E32}"/>
              </a:ext>
            </a:extLst>
          </p:cNvPr>
          <p:cNvSpPr/>
          <p:nvPr/>
        </p:nvSpPr>
        <p:spPr>
          <a:xfrm>
            <a:off x="-294085" y="3988911"/>
            <a:ext cx="5892799" cy="2554545"/>
          </a:xfrm>
          <a:prstGeom prst="rect">
            <a:avLst/>
          </a:prstGeom>
        </p:spPr>
        <p:txBody>
          <a:bodyPr wrap="square">
            <a:spAutoFit/>
          </a:bodyPr>
          <a:lstStyle/>
          <a:p>
            <a:pPr marL="742950" indent="-285750" fontAlgn="base">
              <a:buFont typeface="Arial" panose="020B0604020202020204" pitchFamily="34" charset="0"/>
              <a:buChar char="•"/>
            </a:pPr>
            <a:r>
              <a:rPr lang="en-US" sz="1600" i="0" u="none" strike="noStrike" dirty="0">
                <a:effectLst/>
                <a:latin typeface="Roboto" panose="02000000000000000000" pitchFamily="2" charset="0"/>
                <a:ea typeface="Roboto" panose="02000000000000000000" pitchFamily="2" charset="0"/>
              </a:rPr>
              <a:t>View: </a:t>
            </a:r>
            <a:r>
              <a:rPr lang="en-US" sz="1600" dirty="0">
                <a:latin typeface="Roboto" panose="02000000000000000000" pitchFamily="2" charset="0"/>
                <a:ea typeface="Roboto" panose="02000000000000000000" pitchFamily="2" charset="0"/>
              </a:rPr>
              <a:t>“If there are clear roles, this can work.  But don’t put me in a team and expect me to do all the work.”  </a:t>
            </a:r>
          </a:p>
          <a:p>
            <a:pPr marL="742950" indent="-285750" fontAlgn="base">
              <a:buFont typeface="Arial" panose="020B0604020202020204" pitchFamily="34" charset="0"/>
              <a:buChar char="•"/>
            </a:pPr>
            <a:r>
              <a:rPr lang="en-US" sz="1600" i="0" u="none" strike="noStrike" dirty="0">
                <a:effectLst/>
                <a:latin typeface="Roboto" panose="02000000000000000000" pitchFamily="2" charset="0"/>
                <a:ea typeface="Roboto" panose="02000000000000000000" pitchFamily="2" charset="0"/>
              </a:rPr>
              <a:t>Strategies:  </a:t>
            </a:r>
          </a:p>
          <a:p>
            <a:pPr marL="1327150" lvl="1" indent="-346075" fontAlgn="base">
              <a:buFont typeface="Courier New" panose="02070309020205020404" pitchFamily="49" charset="0"/>
              <a:buChar char="o"/>
            </a:pPr>
            <a:r>
              <a:rPr lang="en-US" sz="1600" dirty="0">
                <a:latin typeface="Roboto" panose="02000000000000000000" pitchFamily="2" charset="0"/>
                <a:ea typeface="Roboto" panose="02000000000000000000" pitchFamily="2" charset="0"/>
              </a:rPr>
              <a:t>Provide clear goals, expectations and tasks so that the work is distributed fairly.  Consider times where Golds might work best independently.</a:t>
            </a:r>
          </a:p>
          <a:p>
            <a:pPr marL="1327150" lvl="1" indent="-346075" fontAlgn="base">
              <a:buFont typeface="Courier New" panose="02070309020205020404" pitchFamily="49" charset="0"/>
              <a:buChar char="o"/>
            </a:pPr>
            <a:r>
              <a:rPr lang="en-US" sz="1600" dirty="0">
                <a:latin typeface="Roboto" panose="02000000000000000000" pitchFamily="2" charset="0"/>
                <a:ea typeface="Roboto" panose="02000000000000000000" pitchFamily="2" charset="0"/>
              </a:rPr>
              <a:t>Take time to recognize individual merit and not just the results of the group as a whole.</a:t>
            </a:r>
          </a:p>
          <a:p>
            <a:pPr marL="1327150" lvl="1" indent="-346075" fontAlgn="base">
              <a:buFont typeface="Courier New" panose="02070309020205020404" pitchFamily="49" charset="0"/>
              <a:buChar char="o"/>
            </a:pPr>
            <a:endParaRPr lang="en-US" sz="1600" dirty="0">
              <a:latin typeface="Roboto" panose="02000000000000000000" pitchFamily="2" charset="0"/>
              <a:ea typeface="Roboto" panose="02000000000000000000" pitchFamily="2" charset="0"/>
            </a:endParaRPr>
          </a:p>
        </p:txBody>
      </p:sp>
      <p:sp>
        <p:nvSpPr>
          <p:cNvPr id="11" name="Rectangle 10">
            <a:extLst>
              <a:ext uri="{FF2B5EF4-FFF2-40B4-BE49-F238E27FC236}">
                <a16:creationId xmlns:a16="http://schemas.microsoft.com/office/drawing/2014/main" id="{6DAEF761-3CC9-0946-BC09-995563172330}"/>
              </a:ext>
            </a:extLst>
          </p:cNvPr>
          <p:cNvSpPr/>
          <p:nvPr/>
        </p:nvSpPr>
        <p:spPr>
          <a:xfrm>
            <a:off x="5921832" y="314545"/>
            <a:ext cx="5892799" cy="2554545"/>
          </a:xfrm>
          <a:prstGeom prst="rect">
            <a:avLst/>
          </a:prstGeom>
        </p:spPr>
        <p:txBody>
          <a:bodyPr wrap="square">
            <a:spAutoFit/>
          </a:bodyPr>
          <a:lstStyle/>
          <a:p>
            <a:pPr marL="742950" indent="-285750" fontAlgn="base">
              <a:buFont typeface="Arial" panose="020B0604020202020204" pitchFamily="34" charset="0"/>
              <a:buChar char="•"/>
            </a:pPr>
            <a:r>
              <a:rPr lang="en-US" sz="1600" i="0" u="none" strike="noStrike" dirty="0">
                <a:effectLst/>
                <a:latin typeface="Roboto" panose="02000000000000000000" pitchFamily="2" charset="0"/>
                <a:ea typeface="Roboto" panose="02000000000000000000" pitchFamily="2" charset="0"/>
              </a:rPr>
              <a:t>View: </a:t>
            </a:r>
            <a:r>
              <a:rPr lang="en-US" sz="1600" dirty="0">
                <a:latin typeface="Roboto" panose="02000000000000000000" pitchFamily="2" charset="0"/>
                <a:ea typeface="Roboto" panose="02000000000000000000" pitchFamily="2" charset="0"/>
              </a:rPr>
              <a:t>“Teamwork is a love-hate function.   Let’s organize, but then let’s move out and not get too bogged down in details!”</a:t>
            </a:r>
          </a:p>
          <a:p>
            <a:pPr marL="742950" indent="-285750" fontAlgn="base">
              <a:buFont typeface="Arial" panose="020B0604020202020204" pitchFamily="34" charset="0"/>
              <a:buChar char="•"/>
            </a:pPr>
            <a:r>
              <a:rPr lang="en-US" sz="1600" i="0" u="none" strike="noStrike" dirty="0">
                <a:effectLst/>
                <a:latin typeface="Roboto" panose="02000000000000000000" pitchFamily="2" charset="0"/>
                <a:ea typeface="Roboto" panose="02000000000000000000" pitchFamily="2" charset="0"/>
              </a:rPr>
              <a:t>Strategies:  </a:t>
            </a:r>
          </a:p>
          <a:p>
            <a:pPr marL="1327150" lvl="1" indent="-346075" fontAlgn="base">
              <a:buFont typeface="Courier New" panose="02070309020205020404" pitchFamily="49" charset="0"/>
              <a:buChar char="o"/>
            </a:pPr>
            <a:r>
              <a:rPr lang="en-US" sz="1600" dirty="0">
                <a:latin typeface="Roboto" panose="02000000000000000000" pitchFamily="2" charset="0"/>
                <a:ea typeface="Roboto" panose="02000000000000000000" pitchFamily="2" charset="0"/>
              </a:rPr>
              <a:t>Try to tap into Oranges’ natural inclinations to be presenters and deal closers.   If you have a crisis that requires short-fused planning and execution, Oranges will typically rise to the challenge.</a:t>
            </a:r>
          </a:p>
          <a:p>
            <a:pPr marL="1327150" lvl="1" indent="-346075" fontAlgn="base">
              <a:buFont typeface="Courier New" panose="02070309020205020404" pitchFamily="49" charset="0"/>
              <a:buChar char="o"/>
            </a:pPr>
            <a:r>
              <a:rPr lang="en-US" sz="1600" dirty="0">
                <a:latin typeface="Roboto" panose="02000000000000000000" pitchFamily="2" charset="0"/>
                <a:ea typeface="Roboto" panose="02000000000000000000" pitchFamily="2" charset="0"/>
              </a:rPr>
              <a:t>Keep it light…and keep it moving!</a:t>
            </a:r>
          </a:p>
        </p:txBody>
      </p:sp>
      <p:sp>
        <p:nvSpPr>
          <p:cNvPr id="12" name="Rectangle 11">
            <a:extLst>
              <a:ext uri="{FF2B5EF4-FFF2-40B4-BE49-F238E27FC236}">
                <a16:creationId xmlns:a16="http://schemas.microsoft.com/office/drawing/2014/main" id="{67EA14D8-78C0-274B-8BA5-B0815B8BDE09}"/>
              </a:ext>
            </a:extLst>
          </p:cNvPr>
          <p:cNvSpPr/>
          <p:nvPr/>
        </p:nvSpPr>
        <p:spPr>
          <a:xfrm>
            <a:off x="-279569" y="314544"/>
            <a:ext cx="5892799" cy="2800767"/>
          </a:xfrm>
          <a:prstGeom prst="rect">
            <a:avLst/>
          </a:prstGeom>
        </p:spPr>
        <p:txBody>
          <a:bodyPr wrap="square">
            <a:spAutoFit/>
          </a:bodyPr>
          <a:lstStyle/>
          <a:p>
            <a:pPr marL="742950" indent="-285750" fontAlgn="base">
              <a:buFont typeface="Arial" panose="020B0604020202020204" pitchFamily="34" charset="0"/>
              <a:buChar char="•"/>
            </a:pPr>
            <a:r>
              <a:rPr lang="en-US" sz="1600" i="0" u="none" strike="noStrike" dirty="0">
                <a:effectLst/>
                <a:latin typeface="Roboto" panose="02000000000000000000" pitchFamily="2" charset="0"/>
                <a:ea typeface="Roboto" panose="02000000000000000000" pitchFamily="2" charset="0"/>
              </a:rPr>
              <a:t>View: </a:t>
            </a:r>
            <a:r>
              <a:rPr lang="en-US" sz="1600" dirty="0">
                <a:latin typeface="Roboto" panose="02000000000000000000" pitchFamily="2" charset="0"/>
                <a:ea typeface="Roboto" panose="02000000000000000000" pitchFamily="2" charset="0"/>
              </a:rPr>
              <a:t>“Teamwork may be necessary and even enjoyable, but either help me accomplish the mission or get out of the way.” </a:t>
            </a:r>
          </a:p>
          <a:p>
            <a:pPr marL="742950" indent="-285750" fontAlgn="base">
              <a:buFont typeface="Arial" panose="020B0604020202020204" pitchFamily="34" charset="0"/>
              <a:buChar char="•"/>
            </a:pPr>
            <a:r>
              <a:rPr lang="en-US" sz="1600" i="0" u="none" strike="noStrike" dirty="0">
                <a:effectLst/>
                <a:latin typeface="Roboto" panose="02000000000000000000" pitchFamily="2" charset="0"/>
                <a:ea typeface="Roboto" panose="02000000000000000000" pitchFamily="2" charset="0"/>
              </a:rPr>
              <a:t>Strategies:  </a:t>
            </a:r>
          </a:p>
          <a:p>
            <a:pPr marL="1327150" lvl="1" indent="-346075" fontAlgn="base">
              <a:buFont typeface="Courier New" panose="02070309020205020404" pitchFamily="49" charset="0"/>
              <a:buChar char="o"/>
            </a:pPr>
            <a:r>
              <a:rPr lang="en-US" sz="1600" dirty="0">
                <a:latin typeface="Roboto" panose="02000000000000000000" pitchFamily="2" charset="0"/>
                <a:ea typeface="Roboto" panose="02000000000000000000" pitchFamily="2" charset="0"/>
              </a:rPr>
              <a:t>Give clear roles and expectations, but give Greens the freedom to define processes as needed.</a:t>
            </a:r>
          </a:p>
          <a:p>
            <a:pPr marL="1327150" lvl="1" indent="-346075" fontAlgn="base">
              <a:buFont typeface="Courier New" panose="02070309020205020404" pitchFamily="49" charset="0"/>
              <a:buChar char="o"/>
            </a:pPr>
            <a:r>
              <a:rPr lang="en-US" sz="1600" dirty="0">
                <a:latin typeface="Roboto" panose="02000000000000000000" pitchFamily="2" charset="0"/>
                <a:ea typeface="Roboto" panose="02000000000000000000" pitchFamily="2" charset="0"/>
              </a:rPr>
              <a:t>When possible, avoid giving Greens redundant detail work and try to utilize their creative problem-analysis or problem-solving.</a:t>
            </a:r>
          </a:p>
          <a:p>
            <a:pPr marL="1327150" lvl="1" indent="-346075" fontAlgn="base">
              <a:buFont typeface="Courier New" panose="02070309020205020404" pitchFamily="49" charset="0"/>
              <a:buChar char="o"/>
            </a:pPr>
            <a:endParaRPr lang="en-US" sz="1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370934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EF877C-0D12-9047-8BE8-EEDF93360442}"/>
              </a:ext>
            </a:extLst>
          </p:cNvPr>
          <p:cNvSpPr/>
          <p:nvPr/>
        </p:nvSpPr>
        <p:spPr>
          <a:xfrm>
            <a:off x="2954758" y="2767280"/>
            <a:ext cx="6282490" cy="1323439"/>
          </a:xfrm>
          <a:prstGeom prst="rect">
            <a:avLst/>
          </a:prstGeom>
        </p:spPr>
        <p:txBody>
          <a:bodyPr wrap="none">
            <a:spAutoFit/>
          </a:bodyPr>
          <a:lstStyle/>
          <a:p>
            <a:pPr algn="ctr"/>
            <a:r>
              <a:rPr lang="en-US" sz="8000" b="1" dirty="0">
                <a:solidFill>
                  <a:srgbClr val="2A2A28"/>
                </a:solidFill>
                <a:latin typeface="Roboto" panose="02000000000000000000" pitchFamily="2" charset="0"/>
                <a:ea typeface="Roboto" panose="02000000000000000000" pitchFamily="2" charset="0"/>
              </a:rPr>
              <a:t>TAKEAWAYS</a:t>
            </a:r>
            <a:endParaRPr lang="en-US" sz="8000" dirty="0">
              <a:solidFill>
                <a:srgbClr val="2A2A28"/>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245692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A4C51FB-E787-42C1-A102-81660C17D3F5}"/>
              </a:ext>
            </a:extLst>
          </p:cNvPr>
          <p:cNvPicPr>
            <a:picLocks noChangeAspect="1"/>
          </p:cNvPicPr>
          <p:nvPr/>
        </p:nvPicPr>
        <p:blipFill>
          <a:blip r:embed="rId3"/>
          <a:stretch>
            <a:fillRect/>
          </a:stretch>
        </p:blipFill>
        <p:spPr>
          <a:xfrm>
            <a:off x="5006338" y="173736"/>
            <a:ext cx="2179324" cy="2179324"/>
          </a:xfrm>
          <a:prstGeom prst="rect">
            <a:avLst/>
          </a:prstGeom>
        </p:spPr>
      </p:pic>
      <p:sp>
        <p:nvSpPr>
          <p:cNvPr id="2" name="TextBox 1">
            <a:extLst>
              <a:ext uri="{FF2B5EF4-FFF2-40B4-BE49-F238E27FC236}">
                <a16:creationId xmlns:a16="http://schemas.microsoft.com/office/drawing/2014/main" id="{26B5F4DC-7071-419F-DD70-117C4A76FDE9}"/>
              </a:ext>
            </a:extLst>
          </p:cNvPr>
          <p:cNvSpPr txBox="1"/>
          <p:nvPr/>
        </p:nvSpPr>
        <p:spPr>
          <a:xfrm>
            <a:off x="2075688" y="4504941"/>
            <a:ext cx="8046720" cy="646331"/>
          </a:xfrm>
          <a:prstGeom prst="rect">
            <a:avLst/>
          </a:prstGeom>
          <a:noFill/>
        </p:spPr>
        <p:txBody>
          <a:bodyPr wrap="square" rtlCol="0">
            <a:spAutoFit/>
          </a:bodyPr>
          <a:lstStyle/>
          <a:p>
            <a:pPr algn="ctr"/>
            <a:r>
              <a:rPr lang="en-US" sz="3600" b="1" dirty="0">
                <a:solidFill>
                  <a:srgbClr val="E39B41"/>
                </a:solidFill>
              </a:rPr>
              <a:t>EMILE.MOURED@SIGHTPICTURE.GLOBAL</a:t>
            </a:r>
          </a:p>
        </p:txBody>
      </p:sp>
    </p:spTree>
    <p:extLst>
      <p:ext uri="{BB962C8B-B14F-4D97-AF65-F5344CB8AC3E}">
        <p14:creationId xmlns:p14="http://schemas.microsoft.com/office/powerpoint/2010/main" val="199313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1524000" y="1"/>
            <a:ext cx="9144000" cy="615553"/>
          </a:xfrm>
          <a:solidFill>
            <a:schemeClr val="accent1"/>
          </a:solidFill>
        </p:spPr>
        <p:txBody>
          <a:bodyPr/>
          <a:lstStyle/>
          <a:p>
            <a:r>
              <a:rPr lang="en-US" sz="4000" b="1" dirty="0">
                <a:solidFill>
                  <a:srgbClr val="FF9933"/>
                </a:solidFill>
              </a:rPr>
              <a:t>Assess </a:t>
            </a:r>
            <a:r>
              <a:rPr lang="en-US" sz="4000" b="1" dirty="0">
                <a:solidFill>
                  <a:srgbClr val="00CCFF"/>
                </a:solidFill>
              </a:rPr>
              <a:t>Your</a:t>
            </a:r>
            <a:r>
              <a:rPr lang="en-US" sz="4000" b="1" dirty="0">
                <a:solidFill>
                  <a:srgbClr val="6666FF"/>
                </a:solidFill>
              </a:rPr>
              <a:t> </a:t>
            </a:r>
            <a:r>
              <a:rPr lang="en-US" sz="4000" b="1" dirty="0">
                <a:solidFill>
                  <a:srgbClr val="FFFF00"/>
                </a:solidFill>
              </a:rPr>
              <a:t>Temper</a:t>
            </a:r>
            <a:r>
              <a:rPr lang="en-US" sz="4000" b="1" dirty="0">
                <a:solidFill>
                  <a:srgbClr val="00B050"/>
                </a:solidFill>
              </a:rPr>
              <a:t>ament</a:t>
            </a:r>
            <a:endParaRPr lang="en-US" sz="4000" b="1" dirty="0">
              <a:solidFill>
                <a:schemeClr val="hlink"/>
              </a:solidFill>
            </a:endParaRPr>
          </a:p>
        </p:txBody>
      </p:sp>
      <p:sp>
        <p:nvSpPr>
          <p:cNvPr id="9" name="Slide Number Placeholder 5"/>
          <p:cNvSpPr>
            <a:spLocks noGrp="1"/>
          </p:cNvSpPr>
          <p:nvPr>
            <p:ph type="sldNum" sz="quarter" idx="4294967295"/>
          </p:nvPr>
        </p:nvSpPr>
        <p:spPr>
          <a:xfrm>
            <a:off x="9525000" y="621823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9C3C8-D3ED-4CD8-BABE-2A86F302DFDC}" type="slidenum">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519043" name="Rectangle 3"/>
          <p:cNvSpPr>
            <a:spLocks noChangeArrowheads="1"/>
          </p:cNvSpPr>
          <p:nvPr/>
        </p:nvSpPr>
        <p:spPr bwMode="auto">
          <a:xfrm>
            <a:off x="1447800" y="1752600"/>
            <a:ext cx="7162800" cy="914400"/>
          </a:xfrm>
          <a:prstGeom prst="rect">
            <a:avLst/>
          </a:prstGeom>
          <a:noFill/>
          <a:ln w="9525">
            <a:noFill/>
            <a:miter lim="800000"/>
            <a:headEnd/>
            <a:tailEnd/>
          </a:ln>
        </p:spPr>
        <p:txBody>
          <a:bodyPr anchor="b"/>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1F497D"/>
              </a:solidFill>
              <a:effectLst/>
              <a:uLnTx/>
              <a:uFillTx/>
              <a:latin typeface="Calibri"/>
              <a:ea typeface="+mn-ea"/>
              <a:cs typeface="+mn-cs"/>
            </a:endParaRPr>
          </a:p>
        </p:txBody>
      </p:sp>
      <p:pic>
        <p:nvPicPr>
          <p:cNvPr id="2519045" name="Picture 5" descr="Gold-Words 1"/>
          <p:cNvPicPr>
            <a:picLocks noChangeAspect="1" noChangeArrowheads="1"/>
          </p:cNvPicPr>
          <p:nvPr/>
        </p:nvPicPr>
        <p:blipFill>
          <a:blip r:embed="rId3" cstate="print"/>
          <a:srcRect/>
          <a:stretch>
            <a:fillRect/>
          </a:stretch>
        </p:blipFill>
        <p:spPr bwMode="auto">
          <a:xfrm>
            <a:off x="2590800" y="3276600"/>
            <a:ext cx="1676400" cy="1200150"/>
          </a:xfrm>
          <a:prstGeom prst="rect">
            <a:avLst/>
          </a:prstGeom>
          <a:noFill/>
          <a:ln w="9525">
            <a:noFill/>
            <a:miter lim="800000"/>
            <a:headEnd/>
            <a:tailEnd/>
          </a:ln>
        </p:spPr>
      </p:pic>
      <p:pic>
        <p:nvPicPr>
          <p:cNvPr id="2519046" name="Picture 6" descr="Green-Words 1"/>
          <p:cNvPicPr>
            <a:picLocks noChangeAspect="1" noChangeArrowheads="1"/>
          </p:cNvPicPr>
          <p:nvPr/>
        </p:nvPicPr>
        <p:blipFill>
          <a:blip r:embed="rId4" cstate="print"/>
          <a:srcRect/>
          <a:stretch>
            <a:fillRect/>
          </a:stretch>
        </p:blipFill>
        <p:spPr bwMode="auto">
          <a:xfrm>
            <a:off x="4343400" y="3276601"/>
            <a:ext cx="1676400" cy="1192213"/>
          </a:xfrm>
          <a:prstGeom prst="rect">
            <a:avLst/>
          </a:prstGeom>
          <a:noFill/>
          <a:ln w="9525">
            <a:noFill/>
            <a:miter lim="800000"/>
            <a:headEnd/>
            <a:tailEnd/>
          </a:ln>
        </p:spPr>
      </p:pic>
      <p:pic>
        <p:nvPicPr>
          <p:cNvPr id="2519047" name="Picture 7" descr="Orange-Words 1"/>
          <p:cNvPicPr>
            <a:picLocks noChangeAspect="1" noChangeArrowheads="1"/>
          </p:cNvPicPr>
          <p:nvPr/>
        </p:nvPicPr>
        <p:blipFill>
          <a:blip r:embed="rId5" cstate="print"/>
          <a:srcRect/>
          <a:stretch>
            <a:fillRect/>
          </a:stretch>
        </p:blipFill>
        <p:spPr bwMode="auto">
          <a:xfrm>
            <a:off x="6096000" y="3276601"/>
            <a:ext cx="1676400" cy="1196975"/>
          </a:xfrm>
          <a:prstGeom prst="rect">
            <a:avLst/>
          </a:prstGeom>
          <a:noFill/>
          <a:ln w="9525">
            <a:noFill/>
            <a:miter lim="800000"/>
            <a:headEnd/>
            <a:tailEnd/>
          </a:ln>
        </p:spPr>
      </p:pic>
      <p:pic>
        <p:nvPicPr>
          <p:cNvPr id="2519048" name="Picture 8" descr="Blue-Words0007"/>
          <p:cNvPicPr>
            <a:picLocks noChangeAspect="1" noChangeArrowheads="1"/>
          </p:cNvPicPr>
          <p:nvPr/>
        </p:nvPicPr>
        <p:blipFill>
          <a:blip r:embed="rId6" cstate="print"/>
          <a:srcRect/>
          <a:stretch>
            <a:fillRect/>
          </a:stretch>
        </p:blipFill>
        <p:spPr bwMode="auto">
          <a:xfrm>
            <a:off x="7848600" y="3276600"/>
            <a:ext cx="1676400" cy="1195388"/>
          </a:xfrm>
          <a:prstGeom prst="rect">
            <a:avLst/>
          </a:prstGeom>
          <a:noFill/>
          <a:ln w="9525">
            <a:noFill/>
            <a:miter lim="800000"/>
            <a:headEnd/>
            <a:tailEnd/>
          </a:ln>
        </p:spPr>
      </p:pic>
      <p:sp>
        <p:nvSpPr>
          <p:cNvPr id="10" name="Rectangle 87"/>
          <p:cNvSpPr>
            <a:spLocks noChangeArrowheads="1"/>
          </p:cNvSpPr>
          <p:nvPr/>
        </p:nvSpPr>
        <p:spPr bwMode="auto">
          <a:xfrm>
            <a:off x="2514600" y="1676400"/>
            <a:ext cx="7010400" cy="1447800"/>
          </a:xfrm>
          <a:prstGeom prst="rect">
            <a:avLst/>
          </a:prstGeom>
          <a:noFill/>
          <a:ln w="9525">
            <a:noFill/>
            <a:miter lim="800000"/>
            <a:headEnd/>
            <a:tailEnd/>
          </a:ln>
        </p:spPr>
        <p:txBody>
          <a:bodyPr anchor="b"/>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a:ea typeface="+mn-ea"/>
                <a:cs typeface="+mn-cs"/>
              </a:rPr>
              <a:t>Step 2: Postcards</a:t>
            </a:r>
            <a:br>
              <a:rPr kumimoji="0" lang="en-US" altLang="zh-CN" sz="3000" b="1" i="0" u="none" strike="noStrike" kern="1200" cap="none" spc="0" normalizeH="0" baseline="0" noProof="0" dirty="0">
                <a:ln>
                  <a:noFill/>
                </a:ln>
                <a:solidFill>
                  <a:srgbClr val="000000"/>
                </a:solidFill>
                <a:effectLst/>
                <a:uLnTx/>
                <a:uFillTx/>
                <a:latin typeface="Cambria"/>
                <a:ea typeface="宋体" pitchFamily="2" charset="-122"/>
                <a:cs typeface="+mn-cs"/>
              </a:rPr>
            </a:br>
            <a:r>
              <a:rPr kumimoji="0" lang="en-US" altLang="zh-CN" sz="3000" b="1" i="0" u="none" strike="noStrike" kern="1200" cap="none" spc="0" normalizeH="0" baseline="0" noProof="0" dirty="0">
                <a:ln>
                  <a:noFill/>
                </a:ln>
                <a:solidFill>
                  <a:srgbClr val="000000"/>
                </a:solidFill>
                <a:effectLst/>
                <a:uLnTx/>
                <a:uFillTx/>
                <a:latin typeface="Cambria"/>
                <a:ea typeface="宋体" pitchFamily="2" charset="-122"/>
                <a:cs typeface="+mn-cs"/>
              </a:rPr>
              <a:t>Color Border Side Up </a:t>
            </a:r>
            <a:r>
              <a:rPr kumimoji="0" lang="en-US" sz="3000" b="1" i="0" u="none" strike="noStrike" kern="1200" cap="none" spc="0" normalizeH="0" baseline="0" noProof="0" dirty="0">
                <a:ln>
                  <a:noFill/>
                </a:ln>
                <a:solidFill>
                  <a:srgbClr val="000000"/>
                </a:solidFill>
                <a:effectLst/>
                <a:uLnTx/>
                <a:uFillTx/>
                <a:latin typeface="Cambria"/>
                <a:ea typeface="+mn-ea"/>
                <a:cs typeface="+mn-cs"/>
              </a:rPr>
              <a:t>of Written Descriptions</a:t>
            </a:r>
          </a:p>
        </p:txBody>
      </p:sp>
      <p:sp>
        <p:nvSpPr>
          <p:cNvPr id="11" name="Rectangle 4"/>
          <p:cNvSpPr>
            <a:spLocks noChangeArrowheads="1"/>
          </p:cNvSpPr>
          <p:nvPr/>
        </p:nvSpPr>
        <p:spPr bwMode="auto">
          <a:xfrm>
            <a:off x="2438400" y="5257800"/>
            <a:ext cx="7010400" cy="1143000"/>
          </a:xfrm>
          <a:prstGeom prst="rect">
            <a:avLst/>
          </a:prstGeom>
          <a:noFill/>
          <a:ln w="9525">
            <a:noFill/>
            <a:miter lim="800000"/>
            <a:headEnd/>
            <a:tailEnd/>
          </a:ln>
        </p:spPr>
        <p:txBody>
          <a:bodyPr anchor="b"/>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Arrange the cards in order of your interest from most to least </a:t>
            </a:r>
          </a:p>
        </p:txBody>
      </p:sp>
      <p:sp>
        <p:nvSpPr>
          <p:cNvPr id="12" name="Rectangle 4"/>
          <p:cNvSpPr>
            <a:spLocks noChangeArrowheads="1"/>
          </p:cNvSpPr>
          <p:nvPr/>
        </p:nvSpPr>
        <p:spPr bwMode="auto">
          <a:xfrm>
            <a:off x="2438400" y="4343400"/>
            <a:ext cx="7239000" cy="762000"/>
          </a:xfrm>
          <a:prstGeom prst="rect">
            <a:avLst/>
          </a:prstGeom>
          <a:noFill/>
          <a:ln w="9525">
            <a:noFill/>
            <a:miter lim="800000"/>
            <a:headEnd/>
            <a:tailEnd/>
          </a:ln>
        </p:spPr>
        <p:txBody>
          <a:bodyPr anchor="b"/>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rPr>
              <a:t>Like Most                                                 Like Least </a:t>
            </a:r>
          </a:p>
        </p:txBody>
      </p:sp>
      <p:cxnSp>
        <p:nvCxnSpPr>
          <p:cNvPr id="13" name="Straight Arrow Connector 12"/>
          <p:cNvCxnSpPr/>
          <p:nvPr/>
        </p:nvCxnSpPr>
        <p:spPr bwMode="auto">
          <a:xfrm>
            <a:off x="2438400" y="4648200"/>
            <a:ext cx="7239000" cy="1588"/>
          </a:xfrm>
          <a:prstGeom prst="straightConnector1">
            <a:avLst/>
          </a:prstGeom>
          <a:solidFill>
            <a:schemeClr val="accent1"/>
          </a:solidFill>
          <a:ln w="38100" cap="flat" cmpd="sng" algn="ctr">
            <a:solidFill>
              <a:schemeClr val="tx1"/>
            </a:solidFill>
            <a:prstDash val="solid"/>
            <a:round/>
            <a:headEnd type="arrow"/>
            <a:tailEnd type="arrow"/>
          </a:ln>
          <a:effectLst/>
        </p:spPr>
      </p:cxnSp>
    </p:spTree>
    <p:extLst>
      <p:ext uri="{BB962C8B-B14F-4D97-AF65-F5344CB8AC3E}">
        <p14:creationId xmlns:p14="http://schemas.microsoft.com/office/powerpoint/2010/main" val="147945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234186" y="786130"/>
          <a:ext cx="9401174" cy="5120638"/>
        </p:xfrm>
        <a:graphic>
          <a:graphicData uri="http://schemas.openxmlformats.org/drawingml/2006/table">
            <a:tbl>
              <a:tblPr firstRow="1" bandRow="1">
                <a:tableStyleId>{2D5ABB26-0587-4C30-8999-92F81FD0307C}</a:tableStyleId>
              </a:tblPr>
              <a:tblGrid>
                <a:gridCol w="1880870">
                  <a:extLst>
                    <a:ext uri="{9D8B030D-6E8A-4147-A177-3AD203B41FA5}">
                      <a16:colId xmlns:a16="http://schemas.microsoft.com/office/drawing/2014/main" val="20000"/>
                    </a:ext>
                  </a:extLst>
                </a:gridCol>
                <a:gridCol w="1774189">
                  <a:extLst>
                    <a:ext uri="{9D8B030D-6E8A-4147-A177-3AD203B41FA5}">
                      <a16:colId xmlns:a16="http://schemas.microsoft.com/office/drawing/2014/main" val="20001"/>
                    </a:ext>
                  </a:extLst>
                </a:gridCol>
                <a:gridCol w="1984375">
                  <a:extLst>
                    <a:ext uri="{9D8B030D-6E8A-4147-A177-3AD203B41FA5}">
                      <a16:colId xmlns:a16="http://schemas.microsoft.com/office/drawing/2014/main" val="20002"/>
                    </a:ext>
                  </a:extLst>
                </a:gridCol>
                <a:gridCol w="1758950">
                  <a:extLst>
                    <a:ext uri="{9D8B030D-6E8A-4147-A177-3AD203B41FA5}">
                      <a16:colId xmlns:a16="http://schemas.microsoft.com/office/drawing/2014/main" val="20003"/>
                    </a:ext>
                  </a:extLst>
                </a:gridCol>
                <a:gridCol w="2002790">
                  <a:extLst>
                    <a:ext uri="{9D8B030D-6E8A-4147-A177-3AD203B41FA5}">
                      <a16:colId xmlns:a16="http://schemas.microsoft.com/office/drawing/2014/main" val="20004"/>
                    </a:ext>
                  </a:extLst>
                </a:gridCol>
              </a:tblGrid>
              <a:tr h="938784">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930"/>
                        </a:spcBef>
                      </a:pPr>
                      <a:r>
                        <a:rPr sz="2800" b="1" dirty="0">
                          <a:solidFill>
                            <a:srgbClr val="FCD441"/>
                          </a:solidFill>
                          <a:latin typeface="Arial"/>
                          <a:cs typeface="Arial"/>
                        </a:rPr>
                        <a:t>GOLD</a:t>
                      </a:r>
                      <a:endParaRPr sz="2800">
                        <a:latin typeface="Arial"/>
                        <a:cs typeface="Arial"/>
                      </a:endParaRPr>
                    </a:p>
                  </a:txBody>
                  <a:tcPr marL="0" marR="0" marT="245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1930"/>
                        </a:spcBef>
                      </a:pPr>
                      <a:r>
                        <a:rPr sz="2800" b="1" dirty="0">
                          <a:solidFill>
                            <a:srgbClr val="33CC33"/>
                          </a:solidFill>
                          <a:latin typeface="Arial"/>
                          <a:cs typeface="Arial"/>
                        </a:rPr>
                        <a:t>GREEN</a:t>
                      </a:r>
                      <a:endParaRPr sz="2800">
                        <a:latin typeface="Arial"/>
                        <a:cs typeface="Arial"/>
                      </a:endParaRPr>
                    </a:p>
                  </a:txBody>
                  <a:tcPr marL="0" marR="0" marT="245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930"/>
                        </a:spcBef>
                      </a:pPr>
                      <a:r>
                        <a:rPr sz="2800" b="1" spc="-10" dirty="0">
                          <a:solidFill>
                            <a:srgbClr val="0066FF"/>
                          </a:solidFill>
                          <a:latin typeface="Arial"/>
                          <a:cs typeface="Arial"/>
                        </a:rPr>
                        <a:t>BLUE</a:t>
                      </a:r>
                      <a:endParaRPr sz="2800">
                        <a:latin typeface="Arial"/>
                        <a:cs typeface="Arial"/>
                      </a:endParaRPr>
                    </a:p>
                  </a:txBody>
                  <a:tcPr marL="0" marR="0" marT="245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930"/>
                        </a:spcBef>
                      </a:pPr>
                      <a:r>
                        <a:rPr sz="2800" b="1" spc="-15" dirty="0">
                          <a:solidFill>
                            <a:srgbClr val="F09141"/>
                          </a:solidFill>
                          <a:latin typeface="Arial"/>
                          <a:cs typeface="Arial"/>
                        </a:rPr>
                        <a:t>ORANGE</a:t>
                      </a:r>
                      <a:endParaRPr sz="2800">
                        <a:latin typeface="Arial"/>
                        <a:cs typeface="Arial"/>
                      </a:endParaRPr>
                    </a:p>
                  </a:txBody>
                  <a:tcPr marL="0" marR="0" marT="245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045463">
                <a:tc>
                  <a:txBody>
                    <a:bodyPr/>
                    <a:lstStyle/>
                    <a:p>
                      <a:pPr algn="ctr">
                        <a:lnSpc>
                          <a:spcPct val="100000"/>
                        </a:lnSpc>
                        <a:spcBef>
                          <a:spcPts val="2350"/>
                        </a:spcBef>
                      </a:pPr>
                      <a:r>
                        <a:rPr sz="2800" b="1" dirty="0">
                          <a:latin typeface="Arial"/>
                          <a:cs typeface="Arial"/>
                        </a:rPr>
                        <a:t>STEP</a:t>
                      </a:r>
                      <a:r>
                        <a:rPr sz="2800" b="1" spc="-105" dirty="0">
                          <a:latin typeface="Arial"/>
                          <a:cs typeface="Arial"/>
                        </a:rPr>
                        <a:t> </a:t>
                      </a:r>
                      <a:r>
                        <a:rPr sz="2800" b="1" dirty="0">
                          <a:latin typeface="Arial"/>
                          <a:cs typeface="Arial"/>
                        </a:rPr>
                        <a:t>1</a:t>
                      </a:r>
                      <a:endParaRPr sz="2800">
                        <a:latin typeface="Arial"/>
                        <a:cs typeface="Arial"/>
                      </a:endParaRPr>
                    </a:p>
                  </a:txBody>
                  <a:tcPr marL="0" marR="0" marT="298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AEAEA"/>
                    </a:solidFill>
                  </a:tcPr>
                </a:tc>
                <a:tc>
                  <a:txBody>
                    <a:bodyPr/>
                    <a:lstStyle/>
                    <a:p>
                      <a:pPr algn="ctr">
                        <a:lnSpc>
                          <a:spcPct val="100000"/>
                        </a:lnSpc>
                        <a:spcBef>
                          <a:spcPts val="2350"/>
                        </a:spcBef>
                      </a:pPr>
                      <a:r>
                        <a:rPr sz="2800" b="1" dirty="0">
                          <a:latin typeface="Arial"/>
                          <a:cs typeface="Arial"/>
                        </a:rPr>
                        <a:t>3</a:t>
                      </a:r>
                      <a:endParaRPr sz="2800">
                        <a:latin typeface="Arial"/>
                        <a:cs typeface="Arial"/>
                      </a:endParaRPr>
                    </a:p>
                  </a:txBody>
                  <a:tcPr marL="0" marR="0" marT="298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350"/>
                        </a:spcBef>
                      </a:pPr>
                      <a:r>
                        <a:rPr sz="2800" b="1" dirty="0">
                          <a:latin typeface="Arial"/>
                          <a:cs typeface="Arial"/>
                        </a:rPr>
                        <a:t>1</a:t>
                      </a:r>
                      <a:endParaRPr sz="2800">
                        <a:latin typeface="Arial"/>
                        <a:cs typeface="Arial"/>
                      </a:endParaRPr>
                    </a:p>
                  </a:txBody>
                  <a:tcPr marL="0" marR="0" marT="298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350"/>
                        </a:spcBef>
                      </a:pPr>
                      <a:r>
                        <a:rPr sz="2800" b="1" dirty="0">
                          <a:latin typeface="Arial"/>
                          <a:cs typeface="Arial"/>
                        </a:rPr>
                        <a:t>2</a:t>
                      </a:r>
                      <a:endParaRPr sz="2800">
                        <a:latin typeface="Arial"/>
                        <a:cs typeface="Arial"/>
                      </a:endParaRPr>
                    </a:p>
                  </a:txBody>
                  <a:tcPr marL="0" marR="0" marT="298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350"/>
                        </a:spcBef>
                      </a:pPr>
                      <a:r>
                        <a:rPr sz="2800" b="1" dirty="0">
                          <a:latin typeface="Arial"/>
                          <a:cs typeface="Arial"/>
                        </a:rPr>
                        <a:t>4</a:t>
                      </a:r>
                      <a:endParaRPr sz="2800">
                        <a:latin typeface="Arial"/>
                        <a:cs typeface="Arial"/>
                      </a:endParaRPr>
                    </a:p>
                  </a:txBody>
                  <a:tcPr marL="0" marR="0" marT="298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048512">
                <a:tc>
                  <a:txBody>
                    <a:bodyPr/>
                    <a:lstStyle/>
                    <a:p>
                      <a:pPr algn="ctr">
                        <a:lnSpc>
                          <a:spcPct val="100000"/>
                        </a:lnSpc>
                        <a:spcBef>
                          <a:spcPts val="2355"/>
                        </a:spcBef>
                      </a:pPr>
                      <a:r>
                        <a:rPr sz="2800" b="1" dirty="0">
                          <a:latin typeface="Arial"/>
                          <a:cs typeface="Arial"/>
                        </a:rPr>
                        <a:t>STEP</a:t>
                      </a:r>
                      <a:r>
                        <a:rPr sz="2800" b="1" spc="-105" dirty="0">
                          <a:latin typeface="Arial"/>
                          <a:cs typeface="Arial"/>
                        </a:rPr>
                        <a:t> </a:t>
                      </a:r>
                      <a:r>
                        <a:rPr sz="2800" b="1" dirty="0">
                          <a:latin typeface="Arial"/>
                          <a:cs typeface="Arial"/>
                        </a:rPr>
                        <a:t>2</a:t>
                      </a:r>
                      <a:endParaRPr sz="2800">
                        <a:latin typeface="Arial"/>
                        <a:cs typeface="Arial"/>
                      </a:endParaRPr>
                    </a:p>
                  </a:txBody>
                  <a:tcPr marL="0" marR="0" marT="299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AEAEA"/>
                    </a:solidFill>
                  </a:tcPr>
                </a:tc>
                <a:tc>
                  <a:txBody>
                    <a:bodyPr/>
                    <a:lstStyle/>
                    <a:p>
                      <a:pPr marL="17780" algn="ctr">
                        <a:lnSpc>
                          <a:spcPct val="100000"/>
                        </a:lnSpc>
                        <a:spcBef>
                          <a:spcPts val="2345"/>
                        </a:spcBef>
                      </a:pPr>
                      <a:r>
                        <a:rPr sz="2800" b="1" dirty="0">
                          <a:latin typeface="Arial"/>
                          <a:cs typeface="Arial"/>
                        </a:rPr>
                        <a:t>4</a:t>
                      </a:r>
                      <a:endParaRPr sz="2800">
                        <a:latin typeface="Arial"/>
                        <a:cs typeface="Arial"/>
                      </a:endParaRPr>
                    </a:p>
                  </a:txBody>
                  <a:tcPr marL="0" marR="0" marT="297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7305" algn="ctr">
                        <a:lnSpc>
                          <a:spcPct val="100000"/>
                        </a:lnSpc>
                        <a:spcBef>
                          <a:spcPts val="2475"/>
                        </a:spcBef>
                      </a:pPr>
                      <a:r>
                        <a:rPr sz="2800" b="1" dirty="0">
                          <a:latin typeface="Arial"/>
                          <a:cs typeface="Arial"/>
                        </a:rPr>
                        <a:t>1</a:t>
                      </a:r>
                      <a:endParaRPr sz="2800">
                        <a:latin typeface="Arial"/>
                        <a:cs typeface="Arial"/>
                      </a:endParaRPr>
                    </a:p>
                  </a:txBody>
                  <a:tcPr marL="0" marR="0" marT="314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475"/>
                        </a:spcBef>
                      </a:pPr>
                      <a:r>
                        <a:rPr sz="2800" b="1" dirty="0">
                          <a:latin typeface="Arial"/>
                          <a:cs typeface="Arial"/>
                        </a:rPr>
                        <a:t>2</a:t>
                      </a:r>
                      <a:endParaRPr sz="2800">
                        <a:latin typeface="Arial"/>
                        <a:cs typeface="Arial"/>
                      </a:endParaRPr>
                    </a:p>
                  </a:txBody>
                  <a:tcPr marL="0" marR="0" marT="314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1590" algn="ctr">
                        <a:lnSpc>
                          <a:spcPct val="100000"/>
                        </a:lnSpc>
                        <a:spcBef>
                          <a:spcPts val="2475"/>
                        </a:spcBef>
                      </a:pPr>
                      <a:r>
                        <a:rPr sz="2800" b="1" dirty="0">
                          <a:latin typeface="Arial"/>
                          <a:cs typeface="Arial"/>
                        </a:rPr>
                        <a:t>3</a:t>
                      </a:r>
                      <a:endParaRPr sz="2800">
                        <a:latin typeface="Arial"/>
                        <a:cs typeface="Arial"/>
                      </a:endParaRPr>
                    </a:p>
                  </a:txBody>
                  <a:tcPr marL="0" marR="0" marT="314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42416">
                <a:tc>
                  <a:txBody>
                    <a:bodyPr/>
                    <a:lstStyle/>
                    <a:p>
                      <a:pPr algn="ctr">
                        <a:lnSpc>
                          <a:spcPct val="100000"/>
                        </a:lnSpc>
                        <a:spcBef>
                          <a:spcPts val="2330"/>
                        </a:spcBef>
                      </a:pPr>
                      <a:r>
                        <a:rPr sz="2800" b="1" dirty="0">
                          <a:latin typeface="Arial"/>
                          <a:cs typeface="Arial"/>
                        </a:rPr>
                        <a:t>STEP</a:t>
                      </a:r>
                      <a:r>
                        <a:rPr sz="2800" b="1" spc="-105" dirty="0">
                          <a:latin typeface="Arial"/>
                          <a:cs typeface="Arial"/>
                        </a:rPr>
                        <a:t> </a:t>
                      </a:r>
                      <a:r>
                        <a:rPr sz="2800" b="1" dirty="0">
                          <a:latin typeface="Arial"/>
                          <a:cs typeface="Arial"/>
                        </a:rPr>
                        <a:t>3</a:t>
                      </a:r>
                      <a:endParaRPr sz="2800">
                        <a:latin typeface="Arial"/>
                        <a:cs typeface="Arial"/>
                      </a:endParaRPr>
                    </a:p>
                  </a:txBody>
                  <a:tcPr marL="0" marR="0" marT="295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AEAEA"/>
                    </a:solidFill>
                  </a:tcPr>
                </a:tc>
                <a:tc>
                  <a:txBody>
                    <a:bodyPr/>
                    <a:lstStyle/>
                    <a:p>
                      <a:pPr marL="635" algn="ctr">
                        <a:lnSpc>
                          <a:spcPct val="100000"/>
                        </a:lnSpc>
                        <a:spcBef>
                          <a:spcPts val="2330"/>
                        </a:spcBef>
                      </a:pPr>
                      <a:r>
                        <a:rPr sz="2800" b="1" dirty="0">
                          <a:latin typeface="Arial"/>
                          <a:cs typeface="Arial"/>
                        </a:rPr>
                        <a:t>D</a:t>
                      </a:r>
                      <a:endParaRPr sz="2800">
                        <a:latin typeface="Arial"/>
                        <a:cs typeface="Arial"/>
                      </a:endParaRPr>
                    </a:p>
                  </a:txBody>
                  <a:tcPr marL="0" marR="0" marT="295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330"/>
                        </a:spcBef>
                      </a:pPr>
                      <a:r>
                        <a:rPr sz="2800" b="1" dirty="0">
                          <a:latin typeface="Arial"/>
                          <a:cs typeface="Arial"/>
                        </a:rPr>
                        <a:t>B</a:t>
                      </a:r>
                      <a:endParaRPr sz="2800">
                        <a:latin typeface="Arial"/>
                        <a:cs typeface="Arial"/>
                      </a:endParaRPr>
                    </a:p>
                  </a:txBody>
                  <a:tcPr marL="0" marR="0" marT="295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330"/>
                        </a:spcBef>
                      </a:pPr>
                      <a:r>
                        <a:rPr sz="2800" b="1" dirty="0">
                          <a:latin typeface="Arial"/>
                          <a:cs typeface="Arial"/>
                        </a:rPr>
                        <a:t>C</a:t>
                      </a:r>
                      <a:endParaRPr sz="2800">
                        <a:latin typeface="Arial"/>
                        <a:cs typeface="Arial"/>
                      </a:endParaRPr>
                    </a:p>
                  </a:txBody>
                  <a:tcPr marL="0" marR="0" marT="295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 algn="ctr">
                        <a:lnSpc>
                          <a:spcPct val="100000"/>
                        </a:lnSpc>
                        <a:spcBef>
                          <a:spcPts val="2330"/>
                        </a:spcBef>
                      </a:pPr>
                      <a:r>
                        <a:rPr sz="2800" b="1" dirty="0">
                          <a:latin typeface="Arial"/>
                          <a:cs typeface="Arial"/>
                        </a:rPr>
                        <a:t>A</a:t>
                      </a:r>
                      <a:endParaRPr sz="2800">
                        <a:latin typeface="Arial"/>
                        <a:cs typeface="Arial"/>
                      </a:endParaRPr>
                    </a:p>
                  </a:txBody>
                  <a:tcPr marL="0" marR="0" marT="295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45463">
                <a:tc>
                  <a:txBody>
                    <a:bodyPr/>
                    <a:lstStyle/>
                    <a:p>
                      <a:pPr algn="ctr">
                        <a:lnSpc>
                          <a:spcPct val="100000"/>
                        </a:lnSpc>
                        <a:spcBef>
                          <a:spcPts val="2345"/>
                        </a:spcBef>
                      </a:pPr>
                      <a:r>
                        <a:rPr sz="2800" b="1" spc="-75" dirty="0">
                          <a:latin typeface="Arial"/>
                          <a:cs typeface="Arial"/>
                        </a:rPr>
                        <a:t>TOTAL</a:t>
                      </a:r>
                      <a:endParaRPr sz="2800">
                        <a:latin typeface="Arial"/>
                        <a:cs typeface="Arial"/>
                      </a:endParaRPr>
                    </a:p>
                  </a:txBody>
                  <a:tcPr marL="0" marR="0" marT="297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tc>
                  <a:txBody>
                    <a:bodyPr/>
                    <a:lstStyle/>
                    <a:p>
                      <a:pPr>
                        <a:lnSpc>
                          <a:spcPct val="100000"/>
                        </a:lnSpc>
                      </a:pPr>
                      <a:endParaRPr sz="2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DDDDD"/>
                    </a:solidFill>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0A1CF948-6C6C-1E42-8771-264C202473C6}"/>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93392" y="1066800"/>
            <a:ext cx="8229600" cy="4526280"/>
          </a:xfrm>
          <a:prstGeom prst="rect">
            <a:avLst/>
          </a:prstGeom>
          <a:ln w="12700">
            <a:solidFill>
              <a:srgbClr val="000000"/>
            </a:solidFill>
          </a:ln>
        </p:spPr>
        <p:txBody>
          <a:bodyPr vert="horz" wrap="square" lIns="0" tIns="0" rIns="0" bIns="0" rtlCol="0">
            <a:spAutoFit/>
          </a:bodyPr>
          <a:lstStyle/>
          <a:p>
            <a:pPr marL="91440" marR="0" lvl="0" indent="0" algn="l" defTabSz="914400" rtl="0" eaLnBrk="1" fontAlgn="auto" latinLnBrk="0" hangingPunct="1">
              <a:lnSpc>
                <a:spcPts val="3200"/>
              </a:lnSpc>
              <a:spcBef>
                <a:spcPts val="0"/>
              </a:spcBef>
              <a:spcAft>
                <a:spcPts val="0"/>
              </a:spcAft>
              <a:buClrTx/>
              <a:buSzTx/>
              <a:buFontTx/>
              <a:buNone/>
              <a:tabLst/>
              <a:defRPr/>
            </a:pPr>
            <a:r>
              <a:rPr kumimoji="0" sz="2800" b="1" i="0" u="none" strike="noStrike" kern="1200" cap="none" spc="-5" normalizeH="0" baseline="0" noProof="0" dirty="0">
                <a:ln>
                  <a:noFill/>
                </a:ln>
                <a:solidFill>
                  <a:prstClr val="black"/>
                </a:solidFill>
                <a:effectLst/>
                <a:uLnTx/>
                <a:uFillTx/>
                <a:latin typeface="Calibri"/>
                <a:ea typeface="+mn-ea"/>
                <a:cs typeface="Calibri"/>
              </a:rPr>
              <a:t>1. </a:t>
            </a:r>
            <a:r>
              <a:rPr kumimoji="0" sz="2800" b="1" i="0" u="none" strike="noStrike" kern="1200" cap="none" spc="5" normalizeH="0" baseline="0" noProof="0" dirty="0">
                <a:ln>
                  <a:noFill/>
                </a:ln>
                <a:solidFill>
                  <a:prstClr val="black"/>
                </a:solidFill>
                <a:effectLst/>
                <a:uLnTx/>
                <a:uFillTx/>
                <a:latin typeface="Calibri"/>
                <a:ea typeface="+mn-ea"/>
                <a:cs typeface="Calibri"/>
              </a:rPr>
              <a:t>When </a:t>
            </a:r>
            <a:r>
              <a:rPr kumimoji="0" sz="2800" b="1" i="0" u="none" strike="noStrike" kern="1200" cap="none" spc="0" normalizeH="0" baseline="0" noProof="0" dirty="0">
                <a:ln>
                  <a:noFill/>
                </a:ln>
                <a:solidFill>
                  <a:prstClr val="black"/>
                </a:solidFill>
                <a:effectLst/>
                <a:uLnTx/>
                <a:uFillTx/>
                <a:latin typeface="Calibri"/>
                <a:ea typeface="+mn-ea"/>
                <a:cs typeface="Calibri"/>
              </a:rPr>
              <a:t>I </a:t>
            </a:r>
            <a:r>
              <a:rPr kumimoji="0" sz="2800" b="1" i="0" u="none" strike="noStrike" kern="1200" cap="none" spc="-15" normalizeH="0" baseline="0" noProof="0" dirty="0">
                <a:ln>
                  <a:noFill/>
                </a:ln>
                <a:solidFill>
                  <a:prstClr val="black"/>
                </a:solidFill>
                <a:effectLst/>
                <a:uLnTx/>
                <a:uFillTx/>
                <a:latin typeface="Calibri"/>
                <a:ea typeface="+mn-ea"/>
                <a:cs typeface="Calibri"/>
              </a:rPr>
              <a:t>have </a:t>
            </a:r>
            <a:r>
              <a:rPr kumimoji="0" sz="2800" b="1" i="0" u="none" strike="noStrike" kern="1200" cap="none" spc="-5" normalizeH="0" baseline="0" noProof="0" dirty="0">
                <a:ln>
                  <a:noFill/>
                </a:ln>
                <a:solidFill>
                  <a:prstClr val="black"/>
                </a:solidFill>
                <a:effectLst/>
                <a:uLnTx/>
                <a:uFillTx/>
                <a:latin typeface="Calibri"/>
                <a:ea typeface="+mn-ea"/>
                <a:cs typeface="Calibri"/>
              </a:rPr>
              <a:t>to </a:t>
            </a:r>
            <a:r>
              <a:rPr kumimoji="0" sz="2800" b="1" i="0" u="none" strike="noStrike" kern="1200" cap="none" spc="-15" normalizeH="0" baseline="0" noProof="0" dirty="0">
                <a:ln>
                  <a:noFill/>
                </a:ln>
                <a:solidFill>
                  <a:prstClr val="black"/>
                </a:solidFill>
                <a:effectLst/>
                <a:uLnTx/>
                <a:uFillTx/>
                <a:latin typeface="Calibri"/>
                <a:ea typeface="+mn-ea"/>
                <a:cs typeface="Calibri"/>
              </a:rPr>
              <a:t>make </a:t>
            </a:r>
            <a:r>
              <a:rPr kumimoji="0" sz="2800" b="1" i="0" u="none" strike="noStrike" kern="1200" cap="none" spc="0" normalizeH="0" baseline="0" noProof="0" dirty="0">
                <a:ln>
                  <a:noFill/>
                </a:ln>
                <a:solidFill>
                  <a:prstClr val="black"/>
                </a:solidFill>
                <a:effectLst/>
                <a:uLnTx/>
                <a:uFillTx/>
                <a:latin typeface="Calibri"/>
                <a:ea typeface="+mn-ea"/>
                <a:cs typeface="Calibri"/>
              </a:rPr>
              <a:t>a</a:t>
            </a:r>
            <a:r>
              <a:rPr kumimoji="0" sz="2800" b="1" i="0" u="none" strike="noStrike" kern="1200" cap="none" spc="-30" normalizeH="0" baseline="0" noProof="0" dirty="0">
                <a:ln>
                  <a:noFill/>
                </a:ln>
                <a:solidFill>
                  <a:prstClr val="black"/>
                </a:solidFill>
                <a:effectLst/>
                <a:uLnTx/>
                <a:uFillTx/>
                <a:latin typeface="Calibri"/>
                <a:ea typeface="+mn-ea"/>
                <a:cs typeface="Calibri"/>
              </a:rPr>
              <a:t> </a:t>
            </a:r>
            <a:r>
              <a:rPr kumimoji="0" sz="2800" b="1" i="0" u="none" strike="noStrike" kern="1200" cap="none" spc="0" normalizeH="0" baseline="0" noProof="0" dirty="0">
                <a:ln>
                  <a:noFill/>
                </a:ln>
                <a:solidFill>
                  <a:prstClr val="black"/>
                </a:solidFill>
                <a:effectLst/>
                <a:uLnTx/>
                <a:uFillTx/>
                <a:latin typeface="Calibri"/>
                <a:ea typeface="+mn-ea"/>
                <a:cs typeface="Calibri"/>
              </a:rPr>
              <a:t>decision......</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3850" b="0" i="0" u="none" strike="noStrike" kern="1200" cap="none" spc="0" normalizeH="0" baseline="0" noProof="0">
              <a:ln>
                <a:noFill/>
              </a:ln>
              <a:solidFill>
                <a:prstClr val="black"/>
              </a:solidFill>
              <a:effectLst/>
              <a:uLnTx/>
              <a:uFillTx/>
              <a:latin typeface="Calibri"/>
              <a:ea typeface="+mn-ea"/>
              <a:cs typeface="Calibri"/>
            </a:endParaRPr>
          </a:p>
          <a:p>
            <a:pPr marL="91440" marR="0" lvl="0" indent="0" algn="l" defTabSz="914400" rtl="0" eaLnBrk="1" fontAlgn="auto" latinLnBrk="0" hangingPunct="1">
              <a:lnSpc>
                <a:spcPct val="100000"/>
              </a:lnSpc>
              <a:spcBef>
                <a:spcPts val="5"/>
              </a:spcBef>
              <a:spcAft>
                <a:spcPts val="0"/>
              </a:spcAft>
              <a:buClrTx/>
              <a:buSzTx/>
              <a:buFontTx/>
              <a:buNone/>
              <a:tabLst>
                <a:tab pos="390525" algn="l"/>
                <a:tab pos="798830" algn="l"/>
              </a:tabLst>
              <a:defRPr/>
            </a:pPr>
            <a:r>
              <a:rPr kumimoji="0" sz="4200" b="0" i="0" u="heavy" strike="noStrike" kern="1200" cap="none" spc="0" normalizeH="0" baseline="-8928" noProof="0" dirty="0">
                <a:ln>
                  <a:noFill/>
                </a:ln>
                <a:solidFill>
                  <a:prstClr val="black"/>
                </a:solidFill>
                <a:effectLst/>
                <a:uLnTx/>
                <a:uFill>
                  <a:solidFill>
                    <a:srgbClr val="000000"/>
                  </a:solidFill>
                </a:uFill>
                <a:latin typeface="Arial"/>
                <a:ea typeface="+mn-ea"/>
                <a:cs typeface="Arial"/>
              </a:rPr>
              <a:t> 	4	</a:t>
            </a:r>
            <a:r>
              <a:rPr kumimoji="0" sz="2800" b="0" i="0" u="none" strike="noStrike" kern="1200" cap="none" spc="0" normalizeH="0" baseline="0" noProof="0" dirty="0">
                <a:ln>
                  <a:noFill/>
                </a:ln>
                <a:solidFill>
                  <a:prstClr val="black"/>
                </a:solidFill>
                <a:effectLst/>
                <a:uLnTx/>
                <a:uFillTx/>
                <a:latin typeface="Calibri"/>
                <a:ea typeface="+mn-ea"/>
                <a:cs typeface="Calibri"/>
              </a:rPr>
              <a:t>a.</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91440" marR="0" lvl="0" indent="0" algn="l" defTabSz="914400" rtl="0" eaLnBrk="1" fontAlgn="auto" latinLnBrk="0" hangingPunct="1">
              <a:lnSpc>
                <a:spcPct val="100000"/>
              </a:lnSpc>
              <a:spcBef>
                <a:spcPts val="645"/>
              </a:spcBef>
              <a:spcAft>
                <a:spcPts val="0"/>
              </a:spcAft>
              <a:buClrTx/>
              <a:buSzTx/>
              <a:buFontTx/>
              <a:buNone/>
              <a:tabLst>
                <a:tab pos="374650" algn="l"/>
                <a:tab pos="798830" algn="l"/>
              </a:tabLst>
              <a:defRPr/>
            </a:pPr>
            <a:r>
              <a:rPr kumimoji="0" sz="4200" b="0" i="0" u="heavy" strike="noStrike" kern="1200" cap="none" spc="0" normalizeH="0" baseline="-5952" noProof="0" dirty="0">
                <a:ln>
                  <a:noFill/>
                </a:ln>
                <a:solidFill>
                  <a:prstClr val="black"/>
                </a:solidFill>
                <a:effectLst/>
                <a:uLnTx/>
                <a:uFill>
                  <a:solidFill>
                    <a:srgbClr val="000000"/>
                  </a:solidFill>
                </a:uFill>
                <a:latin typeface="Arial"/>
                <a:ea typeface="+mn-ea"/>
                <a:cs typeface="Arial"/>
              </a:rPr>
              <a:t> 	3	</a:t>
            </a:r>
            <a:r>
              <a:rPr kumimoji="0" sz="2800" b="0" i="0" u="none" strike="noStrike" kern="1200" cap="none" spc="-5" normalizeH="0" baseline="0" noProof="0" dirty="0">
                <a:ln>
                  <a:noFill/>
                </a:ln>
                <a:solidFill>
                  <a:prstClr val="black"/>
                </a:solidFill>
                <a:effectLst/>
                <a:uLnTx/>
                <a:uFillTx/>
                <a:latin typeface="Calibri"/>
                <a:ea typeface="+mn-ea"/>
                <a:cs typeface="Calibri"/>
              </a:rPr>
              <a:t>b.</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91440" marR="0" lvl="0" indent="0" algn="l" defTabSz="914400" rtl="0" eaLnBrk="1" fontAlgn="auto" latinLnBrk="0" hangingPunct="1">
              <a:lnSpc>
                <a:spcPct val="100000"/>
              </a:lnSpc>
              <a:spcBef>
                <a:spcPts val="675"/>
              </a:spcBef>
              <a:spcAft>
                <a:spcPts val="0"/>
              </a:spcAft>
              <a:buClrTx/>
              <a:buSzTx/>
              <a:buFontTx/>
              <a:buNone/>
              <a:tabLst>
                <a:tab pos="361315" algn="l"/>
                <a:tab pos="798830" algn="l"/>
              </a:tabLst>
              <a:defRPr/>
            </a:pPr>
            <a:r>
              <a:rPr kumimoji="0" sz="4200" b="0" i="0" u="heavy" strike="noStrike" kern="1200" cap="none" spc="0" normalizeH="0" baseline="-7936" noProof="0" dirty="0">
                <a:ln>
                  <a:noFill/>
                </a:ln>
                <a:solidFill>
                  <a:prstClr val="black"/>
                </a:solidFill>
                <a:effectLst/>
                <a:uLnTx/>
                <a:uFill>
                  <a:solidFill>
                    <a:srgbClr val="000000"/>
                  </a:solidFill>
                </a:uFill>
                <a:latin typeface="Arial"/>
                <a:ea typeface="+mn-ea"/>
                <a:cs typeface="Arial"/>
              </a:rPr>
              <a:t> 	1	</a:t>
            </a:r>
            <a:r>
              <a:rPr kumimoji="0" sz="2800" b="0" i="0" u="none" strike="noStrike" kern="1200" cap="none" spc="-5" normalizeH="0" baseline="0" noProof="0" dirty="0">
                <a:ln>
                  <a:noFill/>
                </a:ln>
                <a:solidFill>
                  <a:prstClr val="black"/>
                </a:solidFill>
                <a:effectLst/>
                <a:uLnTx/>
                <a:uFillTx/>
                <a:latin typeface="Calibri"/>
                <a:ea typeface="+mn-ea"/>
                <a:cs typeface="Calibri"/>
              </a:rPr>
              <a:t>c.</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91440" marR="0" lvl="0" indent="0" algn="l" defTabSz="914400" rtl="0" eaLnBrk="1" fontAlgn="auto" latinLnBrk="0" hangingPunct="1">
              <a:lnSpc>
                <a:spcPct val="100000"/>
              </a:lnSpc>
              <a:spcBef>
                <a:spcPts val="715"/>
              </a:spcBef>
              <a:spcAft>
                <a:spcPts val="0"/>
              </a:spcAft>
              <a:buClrTx/>
              <a:buSzTx/>
              <a:buFontTx/>
              <a:buNone/>
              <a:tabLst>
                <a:tab pos="378460" algn="l"/>
                <a:tab pos="798830" algn="l"/>
              </a:tabLst>
              <a:defRPr/>
            </a:pPr>
            <a:r>
              <a:rPr kumimoji="0" sz="2800" b="0" i="0" u="heavy" strike="noStrike" kern="1200" cap="none" spc="0" normalizeH="0" baseline="0" noProof="0" dirty="0">
                <a:ln>
                  <a:noFill/>
                </a:ln>
                <a:solidFill>
                  <a:prstClr val="black"/>
                </a:solidFill>
                <a:effectLst/>
                <a:uLnTx/>
                <a:uFill>
                  <a:solidFill>
                    <a:srgbClr val="000000"/>
                  </a:solidFill>
                </a:uFill>
                <a:latin typeface="Arial"/>
                <a:ea typeface="+mn-ea"/>
                <a:cs typeface="Arial"/>
              </a:rPr>
              <a:t> 	2	</a:t>
            </a:r>
            <a:r>
              <a:rPr kumimoji="0" sz="2800" b="0" i="0" u="none" strike="noStrike" kern="1200" cap="none" spc="-5" normalizeH="0" baseline="0" noProof="0" dirty="0">
                <a:ln>
                  <a:noFill/>
                </a:ln>
                <a:solidFill>
                  <a:prstClr val="black"/>
                </a:solidFill>
                <a:effectLst/>
                <a:uLnTx/>
                <a:uFillTx/>
                <a:latin typeface="Calibri"/>
                <a:ea typeface="+mn-ea"/>
                <a:cs typeface="Calibri"/>
              </a:rPr>
              <a:t>d.</a:t>
            </a:r>
            <a:endParaRPr kumimoji="0" sz="28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Slide Number Placeholder 3">
            <a:extLst>
              <a:ext uri="{FF2B5EF4-FFF2-40B4-BE49-F238E27FC236}">
                <a16:creationId xmlns:a16="http://schemas.microsoft.com/office/drawing/2014/main" id="{D919B664-65BB-6A44-BDA2-3F0336B8CAB7}"/>
              </a:ext>
            </a:extLst>
          </p:cNvPr>
          <p:cNvSpPr>
            <a:spLocks noGrp="1"/>
          </p:cNvSpPr>
          <p:nvPr>
            <p:ph type="sldNum" sz="quarter" idx="7"/>
          </p:nvPr>
        </p:nvSpPr>
        <p:spPr>
          <a:xfrm>
            <a:off x="9006840" y="61722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1200" y="1066800"/>
            <a:ext cx="8229600" cy="4526280"/>
          </a:xfrm>
          <a:prstGeom prst="rect">
            <a:avLst/>
          </a:prstGeom>
          <a:ln w="12700">
            <a:solidFill>
              <a:srgbClr val="000000"/>
            </a:solidFill>
          </a:ln>
        </p:spPr>
        <p:txBody>
          <a:bodyPr vert="horz" wrap="square" lIns="0" tIns="0" rIns="0" bIns="0" rtlCol="0">
            <a:spAutoFit/>
          </a:bodyPr>
          <a:lstStyle/>
          <a:p>
            <a:pPr marL="90805" marR="0" lvl="0" indent="0" algn="l" defTabSz="914400" rtl="0" eaLnBrk="1" fontAlgn="auto" latinLnBrk="0" hangingPunct="1">
              <a:lnSpc>
                <a:spcPts val="3200"/>
              </a:lnSpc>
              <a:spcBef>
                <a:spcPts val="0"/>
              </a:spcBef>
              <a:spcAft>
                <a:spcPts val="0"/>
              </a:spcAft>
              <a:buClrTx/>
              <a:buSzTx/>
              <a:buFontTx/>
              <a:buNone/>
              <a:tabLst/>
              <a:defRPr/>
            </a:pPr>
            <a:r>
              <a:rPr kumimoji="0" sz="2800" b="1" i="0" u="none" strike="noStrike" kern="1200" cap="none" spc="-5" normalizeH="0" baseline="0" noProof="0" dirty="0">
                <a:ln>
                  <a:noFill/>
                </a:ln>
                <a:solidFill>
                  <a:prstClr val="black"/>
                </a:solidFill>
                <a:effectLst/>
                <a:uLnTx/>
                <a:uFillTx/>
                <a:latin typeface="Calibri"/>
                <a:ea typeface="+mn-ea"/>
                <a:cs typeface="Calibri"/>
              </a:rPr>
              <a:t>1. </a:t>
            </a:r>
            <a:r>
              <a:rPr kumimoji="0" sz="2800" b="1" i="0" u="none" strike="noStrike" kern="1200" cap="none" spc="5" normalizeH="0" baseline="0" noProof="0" dirty="0">
                <a:ln>
                  <a:noFill/>
                </a:ln>
                <a:solidFill>
                  <a:prstClr val="black"/>
                </a:solidFill>
                <a:effectLst/>
                <a:uLnTx/>
                <a:uFillTx/>
                <a:latin typeface="Calibri"/>
                <a:ea typeface="+mn-ea"/>
                <a:cs typeface="Calibri"/>
              </a:rPr>
              <a:t>When </a:t>
            </a:r>
            <a:r>
              <a:rPr kumimoji="0" sz="2800" b="1" i="0" u="none" strike="noStrike" kern="1200" cap="none" spc="0" normalizeH="0" baseline="0" noProof="0" dirty="0">
                <a:ln>
                  <a:noFill/>
                </a:ln>
                <a:solidFill>
                  <a:prstClr val="black"/>
                </a:solidFill>
                <a:effectLst/>
                <a:uLnTx/>
                <a:uFillTx/>
                <a:latin typeface="Calibri"/>
                <a:ea typeface="+mn-ea"/>
                <a:cs typeface="Calibri"/>
              </a:rPr>
              <a:t>I </a:t>
            </a:r>
            <a:r>
              <a:rPr kumimoji="0" sz="2800" b="1" i="0" u="none" strike="noStrike" kern="1200" cap="none" spc="-15" normalizeH="0" baseline="0" noProof="0" dirty="0">
                <a:ln>
                  <a:noFill/>
                </a:ln>
                <a:solidFill>
                  <a:prstClr val="black"/>
                </a:solidFill>
                <a:effectLst/>
                <a:uLnTx/>
                <a:uFillTx/>
                <a:latin typeface="Calibri"/>
                <a:ea typeface="+mn-ea"/>
                <a:cs typeface="Calibri"/>
              </a:rPr>
              <a:t>have </a:t>
            </a:r>
            <a:r>
              <a:rPr kumimoji="0" sz="2800" b="1" i="0" u="none" strike="noStrike" kern="1200" cap="none" spc="-5" normalizeH="0" baseline="0" noProof="0" dirty="0">
                <a:ln>
                  <a:noFill/>
                </a:ln>
                <a:solidFill>
                  <a:prstClr val="black"/>
                </a:solidFill>
                <a:effectLst/>
                <a:uLnTx/>
                <a:uFillTx/>
                <a:latin typeface="Calibri"/>
                <a:ea typeface="+mn-ea"/>
                <a:cs typeface="Calibri"/>
              </a:rPr>
              <a:t>to </a:t>
            </a:r>
            <a:r>
              <a:rPr kumimoji="0" sz="2800" b="1" i="0" u="none" strike="noStrike" kern="1200" cap="none" spc="-15" normalizeH="0" baseline="0" noProof="0" dirty="0">
                <a:ln>
                  <a:noFill/>
                </a:ln>
                <a:solidFill>
                  <a:prstClr val="black"/>
                </a:solidFill>
                <a:effectLst/>
                <a:uLnTx/>
                <a:uFillTx/>
                <a:latin typeface="Calibri"/>
                <a:ea typeface="+mn-ea"/>
                <a:cs typeface="Calibri"/>
              </a:rPr>
              <a:t>make </a:t>
            </a:r>
            <a:r>
              <a:rPr kumimoji="0" sz="2800" b="1" i="0" u="none" strike="noStrike" kern="1200" cap="none" spc="0" normalizeH="0" baseline="0" noProof="0" dirty="0">
                <a:ln>
                  <a:noFill/>
                </a:ln>
                <a:solidFill>
                  <a:prstClr val="black"/>
                </a:solidFill>
                <a:effectLst/>
                <a:uLnTx/>
                <a:uFillTx/>
                <a:latin typeface="Calibri"/>
                <a:ea typeface="+mn-ea"/>
                <a:cs typeface="Calibri"/>
              </a:rPr>
              <a:t>a</a:t>
            </a:r>
            <a:r>
              <a:rPr kumimoji="0" sz="2800" b="1" i="0" u="none" strike="noStrike" kern="1200" cap="none" spc="-30" normalizeH="0" baseline="0" noProof="0" dirty="0">
                <a:ln>
                  <a:noFill/>
                </a:ln>
                <a:solidFill>
                  <a:prstClr val="black"/>
                </a:solidFill>
                <a:effectLst/>
                <a:uLnTx/>
                <a:uFillTx/>
                <a:latin typeface="Calibri"/>
                <a:ea typeface="+mn-ea"/>
                <a:cs typeface="Calibri"/>
              </a:rPr>
              <a:t> </a:t>
            </a:r>
            <a:r>
              <a:rPr kumimoji="0" sz="2800" b="1" i="0" u="none" strike="noStrike" kern="1200" cap="none" spc="0" normalizeH="0" baseline="0" noProof="0" dirty="0">
                <a:ln>
                  <a:noFill/>
                </a:ln>
                <a:solidFill>
                  <a:prstClr val="black"/>
                </a:solidFill>
                <a:effectLst/>
                <a:uLnTx/>
                <a:uFillTx/>
                <a:latin typeface="Calibri"/>
                <a:ea typeface="+mn-ea"/>
                <a:cs typeface="Calibri"/>
              </a:rPr>
              <a:t>decision......</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3850" b="0" i="0" u="none" strike="noStrike" kern="1200" cap="none" spc="0" normalizeH="0" baseline="0" noProof="0" dirty="0">
              <a:ln>
                <a:noFill/>
              </a:ln>
              <a:solidFill>
                <a:prstClr val="black"/>
              </a:solidFill>
              <a:effectLst/>
              <a:uLnTx/>
              <a:uFillTx/>
              <a:latin typeface="Calibri"/>
              <a:ea typeface="+mn-ea"/>
              <a:cs typeface="Calibri"/>
            </a:endParaRPr>
          </a:p>
          <a:p>
            <a:pPr marL="90805" marR="0" lvl="0" indent="0" algn="l" defTabSz="914400" rtl="0" eaLnBrk="1" fontAlgn="auto" latinLnBrk="0" hangingPunct="1">
              <a:lnSpc>
                <a:spcPct val="100000"/>
              </a:lnSpc>
              <a:spcBef>
                <a:spcPts val="5"/>
              </a:spcBef>
              <a:spcAft>
                <a:spcPts val="0"/>
              </a:spcAft>
              <a:buClrTx/>
              <a:buSzTx/>
              <a:buFontTx/>
              <a:buNone/>
              <a:tabLst>
                <a:tab pos="403225" algn="l"/>
                <a:tab pos="798830" algn="l"/>
              </a:tabLst>
              <a:defRPr/>
            </a:pPr>
            <a:r>
              <a:rPr kumimoji="0" sz="4200" b="0" i="0" u="heavy" strike="noStrike" kern="1200" cap="none" spc="0" normalizeH="0" baseline="-2976" noProof="0" dirty="0">
                <a:ln>
                  <a:noFill/>
                </a:ln>
                <a:solidFill>
                  <a:prstClr val="black"/>
                </a:solidFill>
                <a:effectLst/>
                <a:uLnTx/>
                <a:uFill>
                  <a:solidFill>
                    <a:srgbClr val="000000"/>
                  </a:solidFill>
                </a:uFill>
                <a:latin typeface="Arial"/>
                <a:ea typeface="+mn-ea"/>
                <a:cs typeface="Arial"/>
              </a:rPr>
              <a:t> 	4	</a:t>
            </a:r>
            <a:r>
              <a:rPr kumimoji="0" sz="2800" b="0" i="0" u="none" strike="noStrike" kern="1200" cap="none" spc="0" normalizeH="0" baseline="0" noProof="0" dirty="0">
                <a:ln>
                  <a:noFill/>
                </a:ln>
                <a:solidFill>
                  <a:prstClr val="black"/>
                </a:solidFill>
                <a:effectLst/>
                <a:uLnTx/>
                <a:uFillTx/>
                <a:latin typeface="Calibri"/>
                <a:ea typeface="+mn-ea"/>
                <a:cs typeface="Calibri"/>
              </a:rPr>
              <a:t>a.</a:t>
            </a:r>
          </a:p>
          <a:p>
            <a:pPr marL="90805" marR="0" lvl="0" indent="0" algn="l" defTabSz="914400" rtl="0" eaLnBrk="1" fontAlgn="auto" latinLnBrk="0" hangingPunct="1">
              <a:lnSpc>
                <a:spcPct val="100000"/>
              </a:lnSpc>
              <a:spcBef>
                <a:spcPts val="645"/>
              </a:spcBef>
              <a:spcAft>
                <a:spcPts val="0"/>
              </a:spcAft>
              <a:buClrTx/>
              <a:buSzTx/>
              <a:buFontTx/>
              <a:buNone/>
              <a:tabLst>
                <a:tab pos="387350" algn="l"/>
                <a:tab pos="798830" algn="l"/>
              </a:tabLst>
              <a:defRPr/>
            </a:pPr>
            <a:r>
              <a:rPr kumimoji="0" sz="4200" b="0" i="0" u="heavy" strike="noStrike" kern="1200" cap="none" spc="0" normalizeH="0" baseline="-5952" noProof="0" dirty="0">
                <a:ln>
                  <a:noFill/>
                </a:ln>
                <a:solidFill>
                  <a:prstClr val="black"/>
                </a:solidFill>
                <a:effectLst/>
                <a:uLnTx/>
                <a:uFill>
                  <a:solidFill>
                    <a:srgbClr val="000000"/>
                  </a:solidFill>
                </a:uFill>
                <a:latin typeface="Arial"/>
                <a:ea typeface="+mn-ea"/>
                <a:cs typeface="Arial"/>
              </a:rPr>
              <a:t> 	3	</a:t>
            </a:r>
            <a:r>
              <a:rPr kumimoji="0" sz="2800" b="0" i="0" u="none" strike="noStrike" kern="1200" cap="none" spc="-5" normalizeH="0" baseline="0" noProof="0" dirty="0">
                <a:ln>
                  <a:noFill/>
                </a:ln>
                <a:solidFill>
                  <a:prstClr val="black"/>
                </a:solidFill>
                <a:effectLst/>
                <a:uLnTx/>
                <a:uFillTx/>
                <a:latin typeface="Calibri"/>
                <a:ea typeface="+mn-ea"/>
                <a:cs typeface="Calibri"/>
              </a:rPr>
              <a:t>b.</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90805" marR="0" lvl="0" indent="0" algn="l" defTabSz="914400" rtl="0" eaLnBrk="1" fontAlgn="auto" latinLnBrk="0" hangingPunct="1">
              <a:lnSpc>
                <a:spcPct val="100000"/>
              </a:lnSpc>
              <a:spcBef>
                <a:spcPts val="675"/>
              </a:spcBef>
              <a:spcAft>
                <a:spcPts val="0"/>
              </a:spcAft>
              <a:buClrTx/>
              <a:buSzTx/>
              <a:buFontTx/>
              <a:buNone/>
              <a:tabLst>
                <a:tab pos="373380" algn="l"/>
                <a:tab pos="798830" algn="l"/>
              </a:tabLst>
              <a:defRPr/>
            </a:pPr>
            <a:r>
              <a:rPr kumimoji="0" sz="4200" b="0" i="0" u="heavy" strike="noStrike" kern="1200" cap="none" spc="0" normalizeH="0" baseline="-7936" noProof="0" dirty="0">
                <a:ln>
                  <a:noFill/>
                </a:ln>
                <a:solidFill>
                  <a:prstClr val="black"/>
                </a:solidFill>
                <a:effectLst/>
                <a:uLnTx/>
                <a:uFill>
                  <a:solidFill>
                    <a:srgbClr val="000000"/>
                  </a:solidFill>
                </a:uFill>
                <a:latin typeface="Arial"/>
                <a:ea typeface="+mn-ea"/>
                <a:cs typeface="Arial"/>
              </a:rPr>
              <a:t> 	1	</a:t>
            </a:r>
            <a:r>
              <a:rPr kumimoji="0" sz="2800" b="0" i="0" u="none" strike="noStrike" kern="1200" cap="none" spc="-5" normalizeH="0" baseline="0" noProof="0" dirty="0">
                <a:ln>
                  <a:noFill/>
                </a:ln>
                <a:solidFill>
                  <a:prstClr val="black"/>
                </a:solidFill>
                <a:effectLst/>
                <a:uLnTx/>
                <a:uFillTx/>
                <a:latin typeface="Calibri"/>
                <a:ea typeface="+mn-ea"/>
                <a:cs typeface="Calibri"/>
              </a:rPr>
              <a:t>c.</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90805" marR="0" lvl="0" indent="0" algn="l" defTabSz="914400" rtl="0" eaLnBrk="1" fontAlgn="auto" latinLnBrk="0" hangingPunct="1">
              <a:lnSpc>
                <a:spcPct val="100000"/>
              </a:lnSpc>
              <a:spcBef>
                <a:spcPts val="710"/>
              </a:spcBef>
              <a:spcAft>
                <a:spcPts val="0"/>
              </a:spcAft>
              <a:buClrTx/>
              <a:buSzTx/>
              <a:buFontTx/>
              <a:buNone/>
              <a:tabLst>
                <a:tab pos="391160" algn="l"/>
                <a:tab pos="798830" algn="l"/>
              </a:tabLst>
              <a:defRPr/>
            </a:pPr>
            <a:r>
              <a:rPr kumimoji="0" sz="2800" b="0" i="0" u="heavy" strike="noStrike" kern="1200" cap="none" spc="0" normalizeH="0" baseline="0" noProof="0" dirty="0">
                <a:ln>
                  <a:noFill/>
                </a:ln>
                <a:solidFill>
                  <a:prstClr val="black"/>
                </a:solidFill>
                <a:effectLst/>
                <a:uLnTx/>
                <a:uFill>
                  <a:solidFill>
                    <a:srgbClr val="000000"/>
                  </a:solidFill>
                </a:uFill>
                <a:latin typeface="Arial"/>
                <a:ea typeface="+mn-ea"/>
                <a:cs typeface="Arial"/>
              </a:rPr>
              <a:t> 	2	</a:t>
            </a:r>
            <a:r>
              <a:rPr kumimoji="0" sz="2800" b="0" i="0" u="none" strike="noStrike" kern="1200" cap="none" spc="-5" normalizeH="0" baseline="0" noProof="0" dirty="0">
                <a:ln>
                  <a:noFill/>
                </a:ln>
                <a:solidFill>
                  <a:prstClr val="black"/>
                </a:solidFill>
                <a:effectLst/>
                <a:uLnTx/>
                <a:uFillTx/>
                <a:latin typeface="Calibri"/>
                <a:ea typeface="+mn-ea"/>
                <a:cs typeface="Calibri"/>
              </a:rPr>
              <a:t>d.</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 name="object 3"/>
          <p:cNvSpPr/>
          <p:nvPr/>
        </p:nvSpPr>
        <p:spPr>
          <a:xfrm>
            <a:off x="2133600" y="2057400"/>
            <a:ext cx="652273" cy="442214"/>
          </a:xfrm>
          <a:custGeom>
            <a:avLst/>
            <a:gdLst/>
            <a:ahLst/>
            <a:cxnLst/>
            <a:rect l="l" t="t" r="r" b="b"/>
            <a:pathLst>
              <a:path w="472439" h="311150">
                <a:moveTo>
                  <a:pt x="0" y="155448"/>
                </a:moveTo>
                <a:lnTo>
                  <a:pt x="24008" y="87085"/>
                </a:lnTo>
                <a:lnTo>
                  <a:pt x="51892" y="58223"/>
                </a:lnTo>
                <a:lnTo>
                  <a:pt x="88473" y="34150"/>
                </a:lnTo>
                <a:lnTo>
                  <a:pt x="132333" y="15799"/>
                </a:lnTo>
                <a:lnTo>
                  <a:pt x="182054" y="4105"/>
                </a:lnTo>
                <a:lnTo>
                  <a:pt x="236220" y="0"/>
                </a:lnTo>
                <a:lnTo>
                  <a:pt x="290381" y="4105"/>
                </a:lnTo>
                <a:lnTo>
                  <a:pt x="340100" y="15799"/>
                </a:lnTo>
                <a:lnTo>
                  <a:pt x="383960" y="34150"/>
                </a:lnTo>
                <a:lnTo>
                  <a:pt x="420543" y="58223"/>
                </a:lnTo>
                <a:lnTo>
                  <a:pt x="448429" y="87085"/>
                </a:lnTo>
                <a:lnTo>
                  <a:pt x="472440" y="155448"/>
                </a:lnTo>
                <a:lnTo>
                  <a:pt x="466200" y="191090"/>
                </a:lnTo>
                <a:lnTo>
                  <a:pt x="420543" y="252672"/>
                </a:lnTo>
                <a:lnTo>
                  <a:pt x="383960" y="276745"/>
                </a:lnTo>
                <a:lnTo>
                  <a:pt x="340100" y="295096"/>
                </a:lnTo>
                <a:lnTo>
                  <a:pt x="290381" y="306790"/>
                </a:lnTo>
                <a:lnTo>
                  <a:pt x="236220" y="310896"/>
                </a:lnTo>
                <a:lnTo>
                  <a:pt x="182054" y="306790"/>
                </a:lnTo>
                <a:lnTo>
                  <a:pt x="132333" y="295096"/>
                </a:lnTo>
                <a:lnTo>
                  <a:pt x="88473" y="276745"/>
                </a:lnTo>
                <a:lnTo>
                  <a:pt x="51892" y="252672"/>
                </a:lnTo>
                <a:lnTo>
                  <a:pt x="24008" y="223810"/>
                </a:lnTo>
                <a:lnTo>
                  <a:pt x="0" y="155448"/>
                </a:lnTo>
                <a:close/>
              </a:path>
            </a:pathLst>
          </a:custGeom>
          <a:ln w="635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C92ED5BF-4D38-3E43-83F0-2EF5CFB091DA}"/>
              </a:ext>
            </a:extLst>
          </p:cNvPr>
          <p:cNvSpPr>
            <a:spLocks noGrp="1"/>
          </p:cNvSpPr>
          <p:nvPr>
            <p:ph type="sldNum" sz="quarter" idx="7"/>
          </p:nvPr>
        </p:nvSpPr>
        <p:spPr>
          <a:xfrm>
            <a:off x="8930640" y="6248400"/>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17776</TotalTime>
  <Words>2543</Words>
  <Application>Microsoft Office PowerPoint</Application>
  <PresentationFormat>Widescreen</PresentationFormat>
  <Paragraphs>486</Paragraphs>
  <Slides>59</Slides>
  <Notes>5</Notes>
  <HiddenSlides>3</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59</vt:i4>
      </vt:variant>
    </vt:vector>
  </HeadingPairs>
  <TitlesOfParts>
    <vt:vector size="73" baseType="lpstr">
      <vt:lpstr>Aharoni</vt:lpstr>
      <vt:lpstr>Arial</vt:lpstr>
      <vt:lpstr>Calibri</vt:lpstr>
      <vt:lpstr>Calibri Light</vt:lpstr>
      <vt:lpstr>Cambria</vt:lpstr>
      <vt:lpstr>Courier New</vt:lpstr>
      <vt:lpstr>HelveticaNeueLT Std Lt</vt:lpstr>
      <vt:lpstr>Roboto</vt:lpstr>
      <vt:lpstr>Roboto Medium</vt:lpstr>
      <vt:lpstr>Times New Roman</vt:lpstr>
      <vt:lpstr>Wingdings</vt:lpstr>
      <vt:lpstr>Wingdings 3</vt:lpstr>
      <vt:lpstr>Office Theme</vt:lpstr>
      <vt:lpstr>1_Office Theme</vt:lpstr>
      <vt:lpstr>PowerPoint Presentation</vt:lpstr>
      <vt:lpstr>20-60-20 Rule</vt:lpstr>
      <vt:lpstr>PowerPoint Presentation</vt:lpstr>
      <vt:lpstr>Assess Your Temperament</vt:lpstr>
      <vt:lpstr>PowerPoint Presentation</vt:lpstr>
      <vt:lpstr>Assess Your Temperament</vt:lpstr>
      <vt:lpstr>PowerPoint Presentation</vt:lpstr>
      <vt:lpstr>PowerPoint Presentation</vt:lpstr>
      <vt:lpstr>PowerPoint Presentation</vt:lpstr>
      <vt:lpstr>Scoring Your Preferences</vt:lpstr>
      <vt:lpstr>PowerPoint Presentation</vt:lpstr>
      <vt:lpstr>GOLD</vt:lpstr>
      <vt:lpstr>GOLD</vt:lpstr>
      <vt:lpstr>Temperament Teams</vt:lpstr>
      <vt:lpstr>Capture key ideas</vt:lpstr>
      <vt:lpstr>Presenting Posters</vt:lpstr>
      <vt:lpstr>Primary Temperament Debriefs</vt:lpstr>
      <vt:lpstr>POLL: MBTI Assessment</vt:lpstr>
      <vt:lpstr>Myers-Briggs Correlation</vt:lpstr>
      <vt:lpstr>PowerPoint Presentation</vt:lpstr>
      <vt:lpstr>Activity</vt:lpstr>
      <vt:lpstr>Plotting Your Preferences</vt:lpstr>
      <vt:lpstr>Plotting Your Preferences</vt:lpstr>
      <vt:lpstr>Strengths</vt:lpstr>
      <vt:lpstr>Blindspots</vt:lpstr>
      <vt:lpstr>Teamwork</vt:lpstr>
      <vt:lpstr>Teamwork</vt:lpstr>
      <vt:lpstr>Maturity Continuum</vt:lpstr>
      <vt:lpstr>Maturity Continuum</vt:lpstr>
      <vt:lpstr>The Million Dollar Question</vt:lpstr>
      <vt:lpstr>Which Wall Are You Facing?</vt:lpstr>
      <vt:lpstr>Which wall Are You Facing?</vt:lpstr>
      <vt:lpstr>Where are you?  Which wall Are You Facing?</vt:lpstr>
      <vt:lpstr>Maturity—Key Principles</vt:lpstr>
      <vt:lpstr>Breakout – Low Maturity</vt:lpstr>
      <vt:lpstr>Group Activity – High Maturity</vt:lpstr>
      <vt:lpstr>LOW MATURITY</vt:lpstr>
      <vt:lpstr>HIGH MATURITY</vt:lpstr>
      <vt:lpstr>Temperament 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Loney</dc:creator>
  <cp:lastModifiedBy>Mo Mo</cp:lastModifiedBy>
  <cp:revision>33</cp:revision>
  <dcterms:created xsi:type="dcterms:W3CDTF">2022-01-09T00:33:49Z</dcterms:created>
  <dcterms:modified xsi:type="dcterms:W3CDTF">2023-01-21T00:29:43Z</dcterms:modified>
</cp:coreProperties>
</file>